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2" r:id="rId4"/>
    <p:sldId id="270" r:id="rId5"/>
    <p:sldId id="265" r:id="rId6"/>
    <p:sldId id="271" r:id="rId7"/>
    <p:sldId id="275" r:id="rId8"/>
    <p:sldId id="273" r:id="rId9"/>
    <p:sldId id="274" r:id="rId10"/>
    <p:sldId id="272" r:id="rId11"/>
    <p:sldId id="264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6BA9"/>
    <a:srgbClr val="73BD4E"/>
    <a:srgbClr val="FFFFFF"/>
    <a:srgbClr val="8B50B8"/>
    <a:srgbClr val="CCECFF"/>
    <a:srgbClr val="764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57" autoAdjust="0"/>
    <p:restoredTop sz="97133" autoAdjust="0"/>
  </p:normalViewPr>
  <p:slideViewPr>
    <p:cSldViewPr>
      <p:cViewPr>
        <p:scale>
          <a:sx n="100" d="100"/>
          <a:sy n="100" d="100"/>
        </p:scale>
        <p:origin x="-1596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C684-8E4F-43FD-8459-454E7B9DAF72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4A0D-CF75-40BF-8A10-AAC9BACBD2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57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C684-8E4F-43FD-8459-454E7B9DAF72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4A0D-CF75-40BF-8A10-AAC9BACBD2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33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C684-8E4F-43FD-8459-454E7B9DAF72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4A0D-CF75-40BF-8A10-AAC9BACBD2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14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C684-8E4F-43FD-8459-454E7B9DAF72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4A0D-CF75-40BF-8A10-AAC9BACBD2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8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C684-8E4F-43FD-8459-454E7B9DAF72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4A0D-CF75-40BF-8A10-AAC9BACBD2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241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C684-8E4F-43FD-8459-454E7B9DAF72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4A0D-CF75-40BF-8A10-AAC9BACBD2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C684-8E4F-43FD-8459-454E7B9DAF72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4A0D-CF75-40BF-8A10-AAC9BACBD2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11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C684-8E4F-43FD-8459-454E7B9DAF72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4A0D-CF75-40BF-8A10-AAC9BACBD2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18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C684-8E4F-43FD-8459-454E7B9DAF72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4A0D-CF75-40BF-8A10-AAC9BACBD2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09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C684-8E4F-43FD-8459-454E7B9DAF72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4A0D-CF75-40BF-8A10-AAC9BACBD2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99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C684-8E4F-43FD-8459-454E7B9DAF72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4A0D-CF75-40BF-8A10-AAC9BACBD2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7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DC684-8E4F-43FD-8459-454E7B9DAF72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24A0D-CF75-40BF-8A10-AAC9BACBD2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68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grajdanin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grajdani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hyperlink" Target="https://youtu.be/2BkzQDU9i_8" TargetMode="Externa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grajdanin.ru/" TargetMode="External"/><Relationship Id="rId7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igrajdanin" TargetMode="External"/><Relationship Id="rId3" Type="http://schemas.openxmlformats.org/officeDocument/2006/relationships/image" Target="../media/image22.png"/><Relationship Id="rId7" Type="http://schemas.openxmlformats.org/officeDocument/2006/relationships/hyperlink" Target="https://www.youtube.com/channel/UCaGTj4t1y3qvKTO0L9sywQw" TargetMode="External"/><Relationship Id="rId12" Type="http://schemas.openxmlformats.org/officeDocument/2006/relationships/image" Target="../media/image25.jpeg"/><Relationship Id="rId2" Type="http://schemas.openxmlformats.org/officeDocument/2006/relationships/hyperlink" Target="https://www.facebook.com/Igrajdanin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4.png"/><Relationship Id="rId5" Type="http://schemas.openxmlformats.org/officeDocument/2006/relationships/hyperlink" Target="https://www.instagram.com/igrajdanin/" TargetMode="External"/><Relationship Id="rId10" Type="http://schemas.openxmlformats.org/officeDocument/2006/relationships/hyperlink" Target="http://igrajdanin.ru/" TargetMode="External"/><Relationship Id="rId4" Type="http://schemas.openxmlformats.org/officeDocument/2006/relationships/hyperlink" Target="https://vk.com/igrajdanin" TargetMode="External"/><Relationship Id="rId9" Type="http://schemas.openxmlformats.org/officeDocument/2006/relationships/hyperlink" Target="https://ok.ru/group/5258873156422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grajdani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grajdanin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grajdani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grajdanin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grajdanin.ru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grajdanin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grajdanin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grajdanin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5202778"/>
            <a:ext cx="6372200" cy="1046440"/>
            <a:chOff x="2267744" y="4077072"/>
            <a:chExt cx="6681181" cy="1046440"/>
          </a:xfrm>
        </p:grpSpPr>
        <p:sp>
          <p:nvSpPr>
            <p:cNvPr id="7" name="TextBox 6"/>
            <p:cNvSpPr txBox="1"/>
            <p:nvPr/>
          </p:nvSpPr>
          <p:spPr>
            <a:xfrm>
              <a:off x="2267744" y="4077072"/>
              <a:ext cx="6681181" cy="52322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solidFill>
                    <a:srgbClr val="836BA9"/>
                  </a:solidFill>
                  <a:latin typeface="Arial" pitchFamily="34" charset="0"/>
                  <a:cs typeface="Arial" pitchFamily="34" charset="0"/>
                </a:rPr>
                <a:t>ПЛАТФОРМА</a:t>
              </a:r>
              <a:r>
                <a:rPr lang="en-US" sz="2800" dirty="0" smtClean="0">
                  <a:solidFill>
                    <a:srgbClr val="836BA9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800" dirty="0" smtClean="0">
                  <a:solidFill>
                    <a:srgbClr val="836BA9"/>
                  </a:solidFill>
                  <a:latin typeface="Arial" pitchFamily="34" charset="0"/>
                  <a:cs typeface="Arial" pitchFamily="34" charset="0"/>
                </a:rPr>
                <a:t>ВЗАИМОДЕЙСТВИЯ</a:t>
              </a:r>
              <a:endParaRPr lang="ru-RU" sz="2800" dirty="0">
                <a:solidFill>
                  <a:srgbClr val="836BA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67744" y="4600292"/>
              <a:ext cx="4491693" cy="52322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solidFill>
                    <a:srgbClr val="836BA9"/>
                  </a:solidFill>
                  <a:latin typeface="Arial" pitchFamily="34" charset="0"/>
                  <a:cs typeface="Arial" pitchFamily="34" charset="0"/>
                </a:rPr>
                <a:t>ГРАЖДАН И ВЛАСТИ</a:t>
              </a:r>
              <a:endParaRPr lang="ru-RU" sz="2800" dirty="0">
                <a:solidFill>
                  <a:srgbClr val="836BA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0" y="260648"/>
            <a:ext cx="9144000" cy="184482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56" y="455705"/>
            <a:ext cx="5400600" cy="145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88" y="1"/>
            <a:ext cx="836711" cy="836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776" y="313492"/>
            <a:ext cx="687625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36BA9"/>
                </a:solidFill>
                <a:latin typeface="Arial" pitchFamily="34" charset="0"/>
                <a:cs typeface="Arial" pitchFamily="34" charset="0"/>
              </a:rPr>
              <a:t>Награды</a:t>
            </a:r>
            <a:endParaRPr lang="ru-RU" sz="2400" b="1" dirty="0">
              <a:solidFill>
                <a:srgbClr val="836BA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95536" y="2132856"/>
            <a:ext cx="82809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Возможности платформы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iGrajdanin.ru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получили высокую оценку со стороны Общественной палаты РФ.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рамках итогового форума активных граждан «Сообщество», прошедшего 3-4 ноября 2015 г. при участии Президента РФ, платформа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iGrajdanin.ru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была удостоена премии «Я - гражданин» как лучший проект в номинации «Общественный контроль».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9" descr="C:\Users\Penkova.OFFICE\Downloads\14657264_1167198030024696_385916164095415464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9" b="21976"/>
          <a:stretch>
            <a:fillRect/>
          </a:stretch>
        </p:blipFill>
        <p:spPr bwMode="auto">
          <a:xfrm>
            <a:off x="467544" y="836712"/>
            <a:ext cx="3168352" cy="124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https://pp.vk.me/c627630/v627630386/2d65b/jQM_JKH8Ivg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005064"/>
            <a:ext cx="3871827" cy="2580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42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4149815" cy="274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88" y="1"/>
            <a:ext cx="836711" cy="836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776" y="313492"/>
            <a:ext cx="687625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36BA9"/>
                </a:solidFill>
                <a:latin typeface="Arial" pitchFamily="34" charset="0"/>
                <a:cs typeface="Arial" pitchFamily="34" charset="0"/>
              </a:rPr>
              <a:t>Поддержка проекта</a:t>
            </a:r>
            <a:endParaRPr lang="ru-RU" sz="2400" b="1" dirty="0">
              <a:solidFill>
                <a:srgbClr val="836BA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>
            <a:fillRect/>
          </a:stretch>
        </p:blipFill>
        <p:spPr bwMode="auto">
          <a:xfrm>
            <a:off x="4860032" y="980728"/>
            <a:ext cx="395243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5" name="Picture 1" descr="C:\Users\1\Downloads\2016-10-20_2233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861048"/>
            <a:ext cx="3888432" cy="2738156"/>
          </a:xfrm>
          <a:prstGeom prst="rect">
            <a:avLst/>
          </a:prstGeom>
          <a:noFill/>
        </p:spPr>
      </p:pic>
      <p:pic>
        <p:nvPicPr>
          <p:cNvPr id="6147" name="Picture 3" descr="https://pp.vk.me/c629412/v629412386/24fe8/mLbQfO4z1h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747" y="1159673"/>
            <a:ext cx="4587220" cy="2363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116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17442" y="2996952"/>
            <a:ext cx="3495309" cy="126188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836BA9"/>
                </a:solidFill>
                <a:latin typeface="Arial" pitchFamily="34" charset="0"/>
                <a:cs typeface="Arial" pitchFamily="34" charset="0"/>
              </a:rPr>
              <a:t>mail@igrajdanin.ru</a:t>
            </a:r>
          </a:p>
          <a:p>
            <a:pPr algn="ctr"/>
            <a:endParaRPr lang="en-US" u="sng" dirty="0" smtClean="0">
              <a:solidFill>
                <a:srgbClr val="836BA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solidFill>
                  <a:srgbClr val="836BA9"/>
                </a:solidFill>
                <a:latin typeface="Arial" pitchFamily="34" charset="0"/>
                <a:cs typeface="Arial" pitchFamily="34" charset="0"/>
              </a:rPr>
              <a:t>+7 (496) 613-15-22</a:t>
            </a:r>
            <a:endParaRPr lang="ru-RU" sz="2800" dirty="0">
              <a:solidFill>
                <a:srgbClr val="836BA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0" r="67074"/>
          <a:stretch/>
        </p:blipFill>
        <p:spPr bwMode="auto">
          <a:xfrm>
            <a:off x="2868775" y="4585209"/>
            <a:ext cx="47613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r="77710"/>
          <a:stretch/>
        </p:blipFill>
        <p:spPr bwMode="auto">
          <a:xfrm>
            <a:off x="3435197" y="4585208"/>
            <a:ext cx="4857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2" r="56430"/>
          <a:stretch/>
        </p:blipFill>
        <p:spPr bwMode="auto">
          <a:xfrm>
            <a:off x="4020786" y="4587591"/>
            <a:ext cx="4762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8" r="3309"/>
          <a:stretch/>
        </p:blipFill>
        <p:spPr bwMode="auto">
          <a:xfrm>
            <a:off x="4587322" y="4591503"/>
            <a:ext cx="4857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 r="88267"/>
          <a:stretch/>
        </p:blipFill>
        <p:spPr bwMode="auto">
          <a:xfrm>
            <a:off x="5186703" y="4581128"/>
            <a:ext cx="48761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0" r="24383"/>
          <a:stretch/>
        </p:blipFill>
        <p:spPr bwMode="auto">
          <a:xfrm>
            <a:off x="5766118" y="4591503"/>
            <a:ext cx="495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2" y="636220"/>
            <a:ext cx="6912768" cy="185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 descr="C:\Users\Penkova.OFFICE\Downloads\Безимени-1_cr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1326"/>
            <a:ext cx="9144000" cy="114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6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88" y="1"/>
            <a:ext cx="836711" cy="836711"/>
          </a:xfrm>
          <a:prstGeom prst="rect">
            <a:avLst/>
          </a:prstGeom>
        </p:spPr>
      </p:pic>
      <p:pic>
        <p:nvPicPr>
          <p:cNvPr id="3" name="Picture 4" descr="C:\Users\Penkova.OFFICE\Downloads\noteboo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88" y="1052736"/>
            <a:ext cx="370138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36512" y="1574790"/>
            <a:ext cx="91440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36BA9"/>
                </a:solidFill>
                <a:latin typeface="Arial" pitchFamily="34" charset="0"/>
                <a:cs typeface="Arial" pitchFamily="34" charset="0"/>
              </a:rPr>
              <a:t>Граждане 					Власть</a:t>
            </a:r>
            <a:endParaRPr lang="ru-RU" sz="3200" b="1" dirty="0">
              <a:solidFill>
                <a:srgbClr val="836BA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C:\Users\1\Downloads\2016-10-19_223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128" y="2303013"/>
            <a:ext cx="872669" cy="909963"/>
          </a:xfrm>
          <a:prstGeom prst="rect">
            <a:avLst/>
          </a:prstGeom>
          <a:noFill/>
        </p:spPr>
      </p:pic>
      <p:pic>
        <p:nvPicPr>
          <p:cNvPr id="1036" name="Picture 12" descr="C:\Users\1\Downloads\2016-10-19_230713.jpg"/>
          <p:cNvPicPr>
            <a:picLocks noChangeAspect="1" noChangeArrowheads="1"/>
          </p:cNvPicPr>
          <p:nvPr/>
        </p:nvPicPr>
        <p:blipFill>
          <a:blip r:embed="rId6" cstate="print"/>
          <a:srcRect r="31821"/>
          <a:stretch>
            <a:fillRect/>
          </a:stretch>
        </p:blipFill>
        <p:spPr bwMode="auto">
          <a:xfrm>
            <a:off x="6804248" y="2276872"/>
            <a:ext cx="1723678" cy="9099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8960" y="3611339"/>
            <a:ext cx="38464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3BD4E"/>
              </a:buClr>
              <a:buSzPct val="140000"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Возможность сообщить о проблеме онлайн на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iGrajdanin.ru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(удобно и доступно)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3BD4E"/>
              </a:buClr>
              <a:buSzPct val="140000"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Контроль сроков и содержания получаемых ответов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3BD4E"/>
              </a:buClr>
              <a:buSzPct val="140000"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Участие в открытом обсуждении и решении проблем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3601" y="3611339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3BD4E"/>
              </a:buClr>
              <a:buSzPct val="140000"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Демонстрация открытости и нацеленности на результат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3BD4E"/>
              </a:buClr>
              <a:buSzPct val="140000"/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Оперативная информация о настроениях граждан и волнующих их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проблемах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3BD4E"/>
              </a:buClr>
              <a:buSzPct val="140000"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Сокращение времени отклика на проблему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3BD4E"/>
              </a:buClr>
              <a:buSzPct val="140000"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Аналитика по территории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503040" y="1052736"/>
            <a:ext cx="2592288" cy="248642"/>
          </a:xfrm>
          <a:prstGeom prst="rightArrow">
            <a:avLst>
              <a:gd name="adj1" fmla="val 42338"/>
              <a:gd name="adj2" fmla="val 11129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flipH="1">
            <a:off x="6263680" y="1052736"/>
            <a:ext cx="2592288" cy="248642"/>
          </a:xfrm>
          <a:prstGeom prst="rightArrow">
            <a:avLst>
              <a:gd name="adj1" fmla="val 42338"/>
              <a:gd name="adj2" fmla="val 11129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1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88" y="1"/>
            <a:ext cx="836711" cy="836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776" y="313492"/>
            <a:ext cx="687625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36BA9"/>
                </a:solidFill>
                <a:latin typeface="Arial" pitchFamily="34" charset="0"/>
                <a:cs typeface="Arial" pitchFamily="34" charset="0"/>
              </a:rPr>
              <a:t>Принцип работы</a:t>
            </a:r>
            <a:endParaRPr lang="ru-RU" sz="2400" b="1" dirty="0">
              <a:solidFill>
                <a:srgbClr val="836BA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36712"/>
            <a:ext cx="91440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36BA9"/>
                </a:solidFill>
                <a:latin typeface="Arial" pitchFamily="34" charset="0"/>
                <a:cs typeface="Arial" pitchFamily="34" charset="0"/>
              </a:rPr>
              <a:t>Гражданин</a:t>
            </a:r>
            <a:endParaRPr lang="ru-RU" sz="3200" b="1" dirty="0">
              <a:solidFill>
                <a:srgbClr val="836BA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 descr="C:\Users\Penkova.OFFICE\Downloads\2016-09-08_1206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5161416" cy="486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80112" y="1700808"/>
            <a:ext cx="331236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3BD4E"/>
              </a:buClr>
              <a:buSzPct val="140000"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Регистрируется на сайте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3BD4E"/>
              </a:buClr>
              <a:buSzPct val="140000"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Размещает сообщение о проблеме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3BD4E"/>
              </a:buClr>
              <a:buSzPct val="140000"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Делает обращение официальным, указав свои контактные данные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3BD4E"/>
              </a:buClr>
              <a:buSzPct val="140000"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Рассказывает о проблеме через свои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аккаунты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социальных сетях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3BD4E"/>
              </a:buClr>
              <a:buSzPct val="140000"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Контролирует ход решения проблемы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3BD4E"/>
              </a:buClr>
              <a:buSzPct val="140000"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Поддерживает и обсуждает проблемы с другими жителями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69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88" y="1"/>
            <a:ext cx="836711" cy="836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776" y="313492"/>
            <a:ext cx="687625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36BA9"/>
                </a:solidFill>
                <a:latin typeface="Arial" pitchFamily="34" charset="0"/>
                <a:cs typeface="Arial" pitchFamily="34" charset="0"/>
              </a:rPr>
              <a:t>Принцип работы</a:t>
            </a:r>
            <a:endParaRPr lang="ru-RU" sz="2400" b="1" dirty="0">
              <a:solidFill>
                <a:srgbClr val="836BA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08720"/>
            <a:ext cx="91440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36BA9"/>
                </a:solidFill>
                <a:latin typeface="Arial" pitchFamily="34" charset="0"/>
                <a:cs typeface="Arial" pitchFamily="34" charset="0"/>
              </a:rPr>
              <a:t>Орган государственной власти</a:t>
            </a:r>
            <a:endParaRPr lang="ru-RU" sz="3200" b="1" dirty="0">
              <a:solidFill>
                <a:srgbClr val="836BA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628800"/>
            <a:ext cx="91440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Три варианта внедрения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227687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3BD4E"/>
              </a:buClr>
              <a:buSzPct val="140000"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Отправка обращений на адрес электронной почты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87824" y="227687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3BD4E"/>
              </a:buClr>
              <a:buSzPct val="140000"/>
              <a:buFont typeface="Arial" pitchFamily="34" charset="0"/>
              <a:buChar char="•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Виджет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iGrajdanin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для сайта государственного органа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0152" y="227977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3BD4E"/>
              </a:buClr>
              <a:buSzPct val="140000"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Система электронного документооборота по работе с обращениями граждан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 descr="C:\Users\1\Downloads\2016-10-20_205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514467"/>
            <a:ext cx="1944216" cy="3082885"/>
          </a:xfrm>
          <a:prstGeom prst="rect">
            <a:avLst/>
          </a:prstGeom>
          <a:noFill/>
        </p:spPr>
      </p:pic>
      <p:pic>
        <p:nvPicPr>
          <p:cNvPr id="25606" name="Picture 6" descr="C:\Users\1\Downloads\2016-10-20_2059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5777" y="3564502"/>
            <a:ext cx="2764695" cy="3024336"/>
          </a:xfrm>
          <a:prstGeom prst="rect">
            <a:avLst/>
          </a:prstGeom>
          <a:noFill/>
        </p:spPr>
      </p:pic>
      <p:pic>
        <p:nvPicPr>
          <p:cNvPr id="25607" name="Picture 7" descr="C:\Users\1\Downloads\2016-10-20_2103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547840"/>
            <a:ext cx="2906547" cy="30074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369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88" y="1"/>
            <a:ext cx="836711" cy="836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775" y="313492"/>
            <a:ext cx="714862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36BA9"/>
                </a:solidFill>
                <a:latin typeface="Arial" pitchFamily="34" charset="0"/>
                <a:cs typeface="Arial" pitchFamily="34" charset="0"/>
              </a:rPr>
              <a:t>География и история возникновения</a:t>
            </a:r>
            <a:endParaRPr lang="ru-RU" sz="2400" b="1" dirty="0">
              <a:solidFill>
                <a:srgbClr val="836BA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2867" y="1595989"/>
            <a:ext cx="3779912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836BA9"/>
                </a:solidFill>
                <a:latin typeface="Arial" pitchFamily="34" charset="0"/>
                <a:cs typeface="Arial" pitchFamily="34" charset="0"/>
              </a:rPr>
              <a:t>535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городов России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520" y="1312919"/>
            <a:ext cx="2545248" cy="15081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2012 г.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836BA9"/>
                </a:solidFill>
                <a:latin typeface="Arial" pitchFamily="34" charset="0"/>
                <a:cs typeface="Arial" pitchFamily="34" charset="0"/>
              </a:rPr>
              <a:t>Коломна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и ближайшие населенные пункты</a:t>
            </a:r>
          </a:p>
        </p:txBody>
      </p:sp>
      <p:sp>
        <p:nvSpPr>
          <p:cNvPr id="30" name="Стрелка вправо 29"/>
          <p:cNvSpPr/>
          <p:nvPr/>
        </p:nvSpPr>
        <p:spPr>
          <a:xfrm>
            <a:off x="2556563" y="1856388"/>
            <a:ext cx="2592288" cy="248642"/>
          </a:xfrm>
          <a:prstGeom prst="rightArrow">
            <a:avLst>
              <a:gd name="adj1" fmla="val 42338"/>
              <a:gd name="adj2" fmla="val 111293"/>
            </a:avLst>
          </a:prstGeom>
          <a:solidFill>
            <a:srgbClr val="73B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 descr="C:\Users\Penkova.OFFICE\Downloads\2016-10-20_1735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84984"/>
            <a:ext cx="9144001" cy="311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2556563" y="1853823"/>
            <a:ext cx="2592288" cy="248642"/>
          </a:xfrm>
          <a:prstGeom prst="rightArrow">
            <a:avLst>
              <a:gd name="adj1" fmla="val 42338"/>
              <a:gd name="adj2" fmla="val 111293"/>
            </a:avLst>
          </a:prstGeom>
          <a:solidFill>
            <a:srgbClr val="73B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88" y="1"/>
            <a:ext cx="836711" cy="836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776" y="313492"/>
            <a:ext cx="687625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36BA9"/>
                </a:solidFill>
                <a:latin typeface="Arial" pitchFamily="34" charset="0"/>
                <a:cs typeface="Arial" pitchFamily="34" charset="0"/>
              </a:rPr>
              <a:t>Самые типичные категории проблем</a:t>
            </a:r>
            <a:endParaRPr lang="ru-RU" sz="2400" b="1" dirty="0">
              <a:solidFill>
                <a:srgbClr val="836BA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268760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3BD4E"/>
              </a:buClr>
              <a:buSzPct val="140000"/>
            </a:pPr>
            <a:r>
              <a:rPr lang="ru-RU" sz="3200" b="1" dirty="0" smtClean="0">
                <a:solidFill>
                  <a:srgbClr val="836BA9"/>
                </a:solidFill>
                <a:latin typeface="Arial" pitchFamily="34" charset="0"/>
                <a:cs typeface="Arial" pitchFamily="34" charset="0"/>
              </a:rPr>
              <a:t>Москва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3848" y="126876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3BD4E"/>
              </a:buClr>
              <a:buSzPct val="140000"/>
            </a:pPr>
            <a:r>
              <a:rPr lang="ru-RU" sz="3200" b="1" dirty="0" smtClean="0">
                <a:solidFill>
                  <a:srgbClr val="836BA9"/>
                </a:solidFill>
                <a:latin typeface="Arial" pitchFamily="34" charset="0"/>
                <a:cs typeface="Arial" pitchFamily="34" charset="0"/>
              </a:rPr>
              <a:t>Коломна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2160" y="1271662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3BD4E"/>
              </a:buClr>
              <a:buSzPct val="140000"/>
            </a:pPr>
            <a:r>
              <a:rPr lang="ru-RU" sz="3200" b="1" dirty="0" smtClean="0">
                <a:solidFill>
                  <a:srgbClr val="836BA9"/>
                </a:solidFill>
                <a:latin typeface="Arial" pitchFamily="34" charset="0"/>
                <a:cs typeface="Arial" pitchFamily="34" charset="0"/>
              </a:rPr>
              <a:t>Севастополь</a:t>
            </a:r>
            <a:endParaRPr lang="ru-RU" sz="3200" b="1" dirty="0">
              <a:solidFill>
                <a:srgbClr val="836BA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2276872"/>
            <a:ext cx="2448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3BD4E"/>
              </a:buClr>
              <a:buSzPct val="140000"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Незаконная парковка – 26%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3BD4E"/>
              </a:buClr>
              <a:buSzPct val="140000"/>
              <a:buFont typeface="Arial" pitchFamily="34" charset="0"/>
              <a:buChar char="•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Самозахват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территории – 11%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3BD4E"/>
              </a:buClr>
              <a:buSzPct val="140000"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Заброшенное  авто – 10%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3BD4E"/>
              </a:buClr>
              <a:buSzPct val="140000"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Плохо ходит общественный транспорт – 4%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7824" y="2276872"/>
            <a:ext cx="266429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3BD4E"/>
              </a:buClr>
              <a:buSzPct val="140000"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Разбитая        дорога – 13%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3BD4E"/>
              </a:buClr>
              <a:buSzPct val="140000"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Незаконная    парковка – 11%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3BD4E"/>
              </a:buClr>
              <a:buSzPct val="140000"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Яма на дороге – 6%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3BD4E"/>
              </a:buClr>
              <a:buSzPct val="140000"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Опасный       участок – 6%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3BD4E"/>
              </a:buClr>
              <a:buSzPct val="140000"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Заброшенное          авто – 5%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3BD4E"/>
              </a:buClr>
              <a:buSzPct val="140000"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Необходим         тротуар – 4%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2276872"/>
            <a:ext cx="244827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3BD4E"/>
              </a:buClr>
              <a:buSzPct val="140000"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Незаконная реклама – 22%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3BD4E"/>
              </a:buClr>
              <a:buSzPct val="140000"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Благоустройство территории – 12%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3BD4E"/>
              </a:buClr>
              <a:buSzPct val="140000"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Разбитая      дорога – 11%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3BD4E"/>
              </a:buClr>
              <a:buSzPct val="140000"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Незаконная парковка – 5%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3BD4E"/>
              </a:buClr>
              <a:buSzPct val="140000"/>
              <a:buFont typeface="Arial" pitchFamily="34" charset="0"/>
              <a:buChar char="•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Самозахват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территории – 5%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3BD4E"/>
              </a:buClr>
              <a:buSzPct val="140000"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Нелегальная свалка – 4%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88" y="1"/>
            <a:ext cx="836711" cy="836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776" y="313492"/>
            <a:ext cx="687625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36BA9"/>
                </a:solidFill>
                <a:latin typeface="Arial" pitchFamily="34" charset="0"/>
                <a:cs typeface="Arial" pitchFamily="34" charset="0"/>
              </a:rPr>
              <a:t>Достижения</a:t>
            </a:r>
            <a:endParaRPr lang="ru-RU" sz="2400" b="1" dirty="0">
              <a:solidFill>
                <a:srgbClr val="836BA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98072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36BA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70%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конверсия размещенных проблем в решенные и взятые в работу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8" y="1700808"/>
            <a:ext cx="906592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s://pp.vk.me/c631626/v631626386/44577/t82aZoaryn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00808"/>
            <a:ext cx="9144000" cy="4648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42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88" y="1"/>
            <a:ext cx="836711" cy="836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776" y="313492"/>
            <a:ext cx="687625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36BA9"/>
                </a:solidFill>
                <a:latin typeface="Arial" pitchFamily="34" charset="0"/>
                <a:cs typeface="Arial" pitchFamily="34" charset="0"/>
              </a:rPr>
              <a:t>Достижения</a:t>
            </a:r>
            <a:endParaRPr lang="ru-RU" sz="2400" b="1" dirty="0">
              <a:solidFill>
                <a:srgbClr val="836BA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https://pp.vk.me/c630226/v630226386/2fa44/o4xEeiHaGn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9144000" cy="4648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42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88" y="1"/>
            <a:ext cx="836711" cy="836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776" y="313492"/>
            <a:ext cx="687625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36BA9"/>
                </a:solidFill>
                <a:latin typeface="Arial" pitchFamily="34" charset="0"/>
                <a:cs typeface="Arial" pitchFamily="34" charset="0"/>
              </a:rPr>
              <a:t>Достижения</a:t>
            </a:r>
            <a:endParaRPr lang="ru-RU" sz="2400" b="1" dirty="0">
              <a:solidFill>
                <a:srgbClr val="836BA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https://pp.vk.me/c630917/v630917386/13614/9WJ5fFUX4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9144000" cy="4648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42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301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Penkova Irina</dc:creator>
  <cp:lastModifiedBy>Penkova Irina</cp:lastModifiedBy>
  <cp:revision>168</cp:revision>
  <dcterms:created xsi:type="dcterms:W3CDTF">2016-10-19T07:28:58Z</dcterms:created>
  <dcterms:modified xsi:type="dcterms:W3CDTF">2017-02-07T10:08:02Z</dcterms:modified>
</cp:coreProperties>
</file>