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  <p:sldId id="267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3366E39-0C13-4729-A8E0-DC0C000E0F4C}">
          <p14:sldIdLst>
            <p14:sldId id="256"/>
            <p14:sldId id="257"/>
            <p14:sldId id="258"/>
          </p14:sldIdLst>
        </p14:section>
        <p14:section name="Раздел без заголовка" id="{0E42393C-CAF8-4587-8C01-0F0343D2ED2A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9"/>
            <p14:sldId id="270"/>
            <p14:sldId id="268"/>
            <p14:sldId id="267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728192"/>
          </a:xfrm>
        </p:spPr>
        <p:txBody>
          <a:bodyPr/>
          <a:lstStyle/>
          <a:p>
            <a:r>
              <a:rPr lang="ru-RU" dirty="0" smtClean="0"/>
              <a:t>Транспортировка лежачих больных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9494" y="3794078"/>
            <a:ext cx="6400800" cy="1878776"/>
          </a:xfrm>
        </p:spPr>
        <p:txBody>
          <a:bodyPr/>
          <a:lstStyle/>
          <a:p>
            <a:r>
              <a:rPr lang="ru-RU" dirty="0" smtClean="0"/>
              <a:t>Транспортировка лежачих больных </a:t>
            </a:r>
            <a:endParaRPr lang="ru-RU" dirty="0"/>
          </a:p>
        </p:txBody>
      </p:sp>
      <p:pic>
        <p:nvPicPr>
          <p:cNvPr id="1026" name="Picture 2" descr="C:\Users\user\Desktop\f-1019005-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480179"/>
            <a:ext cx="5068788" cy="203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f-1019005-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564904"/>
            <a:ext cx="6696743" cy="341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2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615" y="58847"/>
            <a:ext cx="786980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Помимо услуг оказания собственно перевозки , больным можно ввести и дополнительные услуги: перевозка лежачих пациентов, в том числе и за пределы одного населённого пункта, перевозка для </a:t>
            </a:r>
            <a:r>
              <a:rPr lang="ru-RU" dirty="0" smtClean="0"/>
              <a:t>консультации  </a:t>
            </a:r>
            <a:r>
              <a:rPr lang="ru-RU" dirty="0"/>
              <a:t>врача. В дальнейшем такая служба может развиваться, превращаясь в медицинский консультационный или даже лечебный центр. 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Несмотря на </a:t>
            </a:r>
            <a:r>
              <a:rPr lang="ru-RU" dirty="0" smtClean="0"/>
              <a:t>указанные вложения , </a:t>
            </a:r>
            <a:r>
              <a:rPr lang="ru-RU" dirty="0"/>
              <a:t>подобное начинание в случае конкурентоспособной и грамотной организации окупится в течение от шести месяцев до года.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Одна </a:t>
            </a:r>
            <a:r>
              <a:rPr lang="ru-RU" dirty="0"/>
              <a:t>бригада может осуществлять  в среднем пять выездов к пациентам в день, при этом в городах федерального значения сумма одного только вызова может достигать от 1 до 4  тысяч рублей. Таким образом, при стоимости вызова 1000 руб. сумма ежемесячно будет составлять 150 000  рублей. Если воспользоваться программой упрощённой системы налогообложения, налог составит 9000 руб., 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0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98894"/>
            <a:ext cx="862329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Немного о конкурентах в данный момент в данной отрасли в городе Кемерово, существует </a:t>
            </a:r>
            <a:r>
              <a:rPr lang="ru-RU" dirty="0" smtClean="0"/>
              <a:t> две или три фирмы (информация </a:t>
            </a:r>
            <a:r>
              <a:rPr lang="ru-RU" dirty="0"/>
              <a:t>по объявлениям </a:t>
            </a:r>
            <a:r>
              <a:rPr lang="ru-RU" dirty="0" err="1"/>
              <a:t>Авито</a:t>
            </a:r>
            <a:r>
              <a:rPr lang="ru-RU" dirty="0"/>
              <a:t>)  которые занимаются нелегально данным бизнесом. </a:t>
            </a:r>
            <a:endParaRPr lang="ru-RU" dirty="0" smtClean="0"/>
          </a:p>
          <a:p>
            <a:r>
              <a:rPr lang="ru-RU" dirty="0" smtClean="0"/>
              <a:t>Рекламу </a:t>
            </a:r>
            <a:r>
              <a:rPr lang="ru-RU" dirty="0"/>
              <a:t>в основном распространяют через приемные отделения дежурных больниц в виде визиток. </a:t>
            </a:r>
            <a:r>
              <a:rPr lang="ru-RU" dirty="0" smtClean="0"/>
              <a:t>Так же,  </a:t>
            </a:r>
            <a:r>
              <a:rPr lang="ru-RU" dirty="0"/>
              <a:t>через отделения для </a:t>
            </a:r>
            <a:r>
              <a:rPr lang="ru-RU" dirty="0" smtClean="0"/>
              <a:t>тяжелобольных: ортопедическое, травматологическое, неврологическое, </a:t>
            </a:r>
            <a:r>
              <a:rPr lang="ru-RU" dirty="0"/>
              <a:t>нейрохирургия, общая хирургия. Так же через объявления на </a:t>
            </a:r>
            <a:r>
              <a:rPr lang="ru-RU" dirty="0" err="1"/>
              <a:t>А</a:t>
            </a:r>
            <a:r>
              <a:rPr lang="ru-RU" dirty="0" err="1" smtClean="0"/>
              <a:t>вито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Информация полученная из интернета о указанных услугах в </a:t>
            </a:r>
            <a:r>
              <a:rPr lang="ru-RU" dirty="0"/>
              <a:t>К</a:t>
            </a:r>
            <a:r>
              <a:rPr lang="ru-RU" dirty="0" smtClean="0"/>
              <a:t>емерово и других городах.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Указанные фото говорят о том, что в нашем городе данный рынок слабо развит, ввиду отсутствия фото и видео материала о указанной </a:t>
            </a:r>
            <a:r>
              <a:rPr lang="ru-RU" dirty="0" err="1" smtClean="0"/>
              <a:t>услуги.Для</a:t>
            </a:r>
            <a:r>
              <a:rPr lang="ru-RU" dirty="0" smtClean="0"/>
              <a:t> сравнения можно привести примеры транспорта работающего в других городах.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user\Desktop\кемерово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5" y="3140968"/>
            <a:ext cx="1982943" cy="171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2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челябинс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2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моск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6575" y="-723900"/>
            <a:ext cx="15297150" cy="830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5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98894"/>
            <a:ext cx="876731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План </a:t>
            </a:r>
            <a:r>
              <a:rPr lang="ru-RU" dirty="0"/>
              <a:t>развития данного направления на протяжении пяти </a:t>
            </a:r>
            <a:r>
              <a:rPr lang="ru-RU" dirty="0" smtClean="0"/>
              <a:t>лет: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466535"/>
              </p:ext>
            </p:extLst>
          </p:nvPr>
        </p:nvGraphicFramePr>
        <p:xfrm>
          <a:off x="179512" y="2348881"/>
          <a:ext cx="8767311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009"/>
                <a:gridCol w="1764662"/>
                <a:gridCol w="1694076"/>
                <a:gridCol w="1696783"/>
                <a:gridCol w="1564781"/>
              </a:tblGrid>
              <a:tr h="3463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</a:tr>
              <a:tr h="1645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машина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r>
                        <a:rPr lang="ru-RU" dirty="0" err="1" smtClean="0"/>
                        <a:t>оборуд</a:t>
                      </a:r>
                      <a:r>
                        <a:rPr lang="ru-RU" dirty="0" smtClean="0"/>
                        <a:t> автомобиля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Орган.скорой</a:t>
                      </a:r>
                      <a:r>
                        <a:rPr lang="ru-RU" dirty="0" smtClean="0"/>
                        <a:t>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Орган.пунктов</a:t>
                      </a:r>
                      <a:r>
                        <a:rPr lang="ru-RU" baseline="0" dirty="0" smtClean="0"/>
                        <a:t> скорой помощи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Открытие</a:t>
                      </a:r>
                      <a:r>
                        <a:rPr lang="ru-RU" baseline="0" dirty="0" smtClean="0"/>
                        <a:t> пунктов скорой помощи во всех районах города. </a:t>
                      </a:r>
                      <a:endParaRPr lang="ru-RU" dirty="0"/>
                    </a:p>
                  </a:txBody>
                  <a:tcPr/>
                </a:tc>
              </a:tr>
              <a:tr h="11255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человека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Сервис по </a:t>
                      </a:r>
                      <a:r>
                        <a:rPr lang="ru-RU" dirty="0" err="1" smtClean="0"/>
                        <a:t>оборуд</a:t>
                      </a:r>
                      <a:r>
                        <a:rPr lang="ru-RU" dirty="0" smtClean="0"/>
                        <a:t>. автомобилей для инвалидов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Оборуд</a:t>
                      </a:r>
                      <a:r>
                        <a:rPr lang="ru-RU" dirty="0" smtClean="0"/>
                        <a:t>. Для домов инвалидов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Организация частного мед. центра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315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50000 руб. на рекламу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диспетчер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Сервис по переоборудованию легковых</a:t>
                      </a:r>
                      <a:r>
                        <a:rPr lang="ru-RU" baseline="0" dirty="0" smtClean="0"/>
                        <a:t> автомобилей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7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Учитывая все вышеизложенное у данного проекта есть огромные перспективы при условии правильно выстроенной стратегии бизнеса.</a:t>
            </a:r>
          </a:p>
          <a:p>
            <a:r>
              <a:rPr lang="ru-RU" dirty="0"/>
              <a:t>В настоящий момент транспортировка это стихийный рынок, который не регламентируется законами. Для перевозки больных требуется просто лицензия такси и ни каких </a:t>
            </a:r>
            <a:r>
              <a:rPr lang="ru-RU" dirty="0" smtClean="0"/>
              <a:t>других документов.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5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7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493544"/>
              </p:ext>
            </p:extLst>
          </p:nvPr>
        </p:nvGraphicFramePr>
        <p:xfrm>
          <a:off x="755575" y="61421"/>
          <a:ext cx="7838167" cy="6319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Лист" r:id="rId4" imgW="11953792" imgH="9639328" progId="Excel.Sheet.8">
                  <p:embed/>
                </p:oleObj>
              </mc:Choice>
              <mc:Fallback>
                <p:oleObj name="Лист" r:id="rId4" imgW="11953792" imgH="963932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5" y="61421"/>
                        <a:ext cx="7838167" cy="6319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7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50878" y="1166843"/>
            <a:ext cx="69775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/>
              <a:t>Частное предоставление платных медицинских услуг постепенно вытесняет государственную медицину. Причин этому много, самая главная – низкое качество и неэффективность муниципальных учреждений, сотрудники которых </a:t>
            </a:r>
            <a:r>
              <a:rPr lang="ru-RU" b="1" i="1" dirty="0" smtClean="0"/>
              <a:t>безучастны </a:t>
            </a:r>
            <a:r>
              <a:rPr lang="ru-RU" b="1" i="1" dirty="0"/>
              <a:t>при исполнении своих должностных обязанностей. Сюда же можно отнести </a:t>
            </a:r>
            <a:r>
              <a:rPr lang="ru-RU" b="1" i="1" dirty="0" smtClean="0"/>
              <a:t>уменьшение  финансирования </a:t>
            </a:r>
            <a:r>
              <a:rPr lang="ru-RU" b="1" i="1" dirty="0"/>
              <a:t>медицинской сферы со стороны государства, что вынуждает персонал </a:t>
            </a:r>
            <a:r>
              <a:rPr lang="ru-RU" b="1" i="1" dirty="0" smtClean="0"/>
              <a:t>постоянно искать подработку в 2 или 3 местах или брать взятки у пациентов .</a:t>
            </a:r>
            <a:r>
              <a:rPr lang="ru-RU" b="1" i="1" dirty="0"/>
              <a:t> </a:t>
            </a:r>
            <a:endParaRPr lang="ru-RU" dirty="0"/>
          </a:p>
        </p:txBody>
      </p:sp>
      <p:pic>
        <p:nvPicPr>
          <p:cNvPr id="2050" name="Picture 2" descr="C:\Users\user\Desktop\pic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129626"/>
            <a:ext cx="3096344" cy="182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6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4345"/>
            <a:ext cx="71287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данном конкретном проекте я хочу представить начальный этап для организации скорой помощи, это организация перевозки лежачих больных, государственная скорая помощь сейчас представлена </a:t>
            </a:r>
            <a:r>
              <a:rPr lang="ru-RU" dirty="0" smtClean="0"/>
              <a:t>изношенными  </a:t>
            </a:r>
            <a:r>
              <a:rPr lang="ru-RU" dirty="0"/>
              <a:t>«</a:t>
            </a:r>
            <a:r>
              <a:rPr lang="ru-RU" dirty="0" err="1"/>
              <a:t>ГАЗелями</a:t>
            </a:r>
            <a:r>
              <a:rPr lang="ru-RU" dirty="0"/>
              <a:t>», в которых врачи и фельдшеры вынуждены работать за минимальную оплату – нечего и говорить, что мотивации у них нет никакой. Частная медицина процветает, в муниципальные </a:t>
            </a:r>
            <a:r>
              <a:rPr lang="ru-RU" dirty="0" smtClean="0"/>
              <a:t>учреждения  обращаются пенсионеры и малоимущие слои </a:t>
            </a:r>
            <a:r>
              <a:rPr lang="ru-RU" dirty="0"/>
              <a:t>населения, средний же класс активно начинает пользоваться услугами частных </a:t>
            </a:r>
            <a:r>
              <a:rPr lang="ru-RU" dirty="0" smtClean="0"/>
              <a:t>клиник. </a:t>
            </a:r>
            <a:r>
              <a:rPr lang="ru-RU" dirty="0"/>
              <a:t>Такую неотъемлемую часть системы здравоохранения как скорая помощь (в данном случае просто транспортировка больных) начинают открывать и независимые от государства предприниматели</a:t>
            </a:r>
            <a:r>
              <a:rPr lang="ru-RU" dirty="0" smtClean="0"/>
              <a:t>.</a:t>
            </a:r>
            <a:r>
              <a:rPr lang="ru-RU" dirty="0"/>
              <a:t> Самую большую сложность в таком начинании представляет не борьба с конкурентами. Нет, они, конечно, имеются, особенно в крупных городах, где подобной практикой уже никого не удивишь, но, предварительно изучив ситуацию на </a:t>
            </a:r>
            <a:r>
              <a:rPr lang="ru-RU" dirty="0" smtClean="0"/>
              <a:t>рынке</a:t>
            </a:r>
            <a:r>
              <a:rPr lang="ru-RU" dirty="0"/>
              <a:t> </a:t>
            </a:r>
            <a:r>
              <a:rPr lang="ru-RU" dirty="0" smtClean="0"/>
              <a:t>в городе Кемерово</a:t>
            </a:r>
            <a:r>
              <a:rPr lang="ru-RU" dirty="0" smtClean="0"/>
              <a:t>, я </a:t>
            </a:r>
            <a:r>
              <a:rPr lang="ru-RU" dirty="0" smtClean="0"/>
              <a:t>пришел к выводу</a:t>
            </a:r>
            <a:r>
              <a:rPr lang="ru-RU" dirty="0" smtClean="0"/>
              <a:t>, что </a:t>
            </a:r>
            <a:r>
              <a:rPr lang="ru-RU" dirty="0" smtClean="0"/>
              <a:t>в нашем городе нет официальных организаций занимающихся  </a:t>
            </a:r>
            <a:r>
              <a:rPr lang="ru-RU" dirty="0"/>
              <a:t>подобным </a:t>
            </a:r>
            <a:r>
              <a:rPr lang="ru-RU" dirty="0" smtClean="0"/>
              <a:t>делом; частные </a:t>
            </a:r>
            <a:r>
              <a:rPr lang="ru-RU" dirty="0"/>
              <a:t>услуги </a:t>
            </a:r>
            <a:r>
              <a:rPr lang="ru-RU" dirty="0" smtClean="0"/>
              <a:t>доставки больных в нашем городе  </a:t>
            </a:r>
            <a:r>
              <a:rPr lang="ru-RU" dirty="0"/>
              <a:t>представляет всего несколько </a:t>
            </a:r>
            <a:r>
              <a:rPr lang="ru-RU" dirty="0" smtClean="0"/>
              <a:t>фирм, которые занимаются данной деятельностью не легально, не платят налоги и все равно  </a:t>
            </a:r>
            <a:r>
              <a:rPr lang="ru-RU" dirty="0"/>
              <a:t>мощностей которых на целый город </a:t>
            </a:r>
            <a:r>
              <a:rPr lang="ru-RU" dirty="0" smtClean="0"/>
              <a:t>не хватает.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9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68741" y="751344"/>
            <a:ext cx="786111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Именно </a:t>
            </a:r>
            <a:r>
              <a:rPr lang="ru-RU" dirty="0"/>
              <a:t>поэтому  на начальном этапе я остановился на услуге по перевозке лежачих больных. Я что я понимаю под  этими словами:</a:t>
            </a:r>
          </a:p>
          <a:p>
            <a:r>
              <a:rPr lang="ru-RU" dirty="0"/>
              <a:t>1.Транспортировка больных после серьезных травм и переломов, которым противопоказано находиться в положении стоя и сидя.</a:t>
            </a:r>
          </a:p>
          <a:p>
            <a:r>
              <a:rPr lang="ru-RU" dirty="0"/>
              <a:t>2. Транспортировка тяжелобольных для обследования в больницы города Кемерово или из больниц домой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3.Транспортировка </a:t>
            </a:r>
            <a:r>
              <a:rPr lang="ru-RU" dirty="0"/>
              <a:t>тяжелобольных для обследования и лечения  в больницы или санатории города Кемерово и Кемеровской области.</a:t>
            </a:r>
          </a:p>
          <a:p>
            <a:r>
              <a:rPr lang="ru-RU" dirty="0"/>
              <a:t>4. Транспортировка тяжелобольных для обследования и лечения  на ж/д вокзалы или аэропорты города Кемерово или ближайших регионов </a:t>
            </a:r>
            <a:r>
              <a:rPr lang="ru-RU" dirty="0" smtClean="0"/>
              <a:t>(Новосибирск, Томск, Барнаул).</a:t>
            </a:r>
            <a:endParaRPr lang="ru-RU" dirty="0"/>
          </a:p>
          <a:p>
            <a:r>
              <a:rPr lang="ru-RU" dirty="0" smtClean="0"/>
              <a:t>5.Транспортировка </a:t>
            </a:r>
            <a:r>
              <a:rPr lang="ru-RU" dirty="0"/>
              <a:t>больных включает в себя не только перевозку, но и спуск и </a:t>
            </a:r>
            <a:r>
              <a:rPr lang="ru-RU" dirty="0" smtClean="0"/>
              <a:t>подъем </a:t>
            </a:r>
            <a:r>
              <a:rPr lang="ru-RU" dirty="0"/>
              <a:t>больных людей из квартир и в квартиры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6.Транспортировка больных с предоставлением кресле каталок для инвалидов.</a:t>
            </a:r>
          </a:p>
          <a:p>
            <a:r>
              <a:rPr lang="ru-RU" dirty="0" smtClean="0"/>
              <a:t>7.Оказание услуг по вывозу больных детей страдающих  </a:t>
            </a:r>
            <a:r>
              <a:rPr lang="ru-RU" dirty="0" smtClean="0"/>
              <a:t>ДЦП </a:t>
            </a:r>
            <a:r>
              <a:rPr lang="ru-RU" dirty="0" smtClean="0"/>
              <a:t>и другими формами нервных расстройств на выставки, в театры, за город на свежий воздух.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1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3" y="204717"/>
            <a:ext cx="885698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данном случае не нужно обращаться  в Федеральную службу по надзору в сфере здравоохранения. Так </a:t>
            </a:r>
            <a:r>
              <a:rPr lang="ru-RU" dirty="0" smtClean="0"/>
              <a:t>как </a:t>
            </a:r>
            <a:r>
              <a:rPr lang="ru-RU" dirty="0"/>
              <a:t>услуга включает просто перевозку из одного места в другое без оказания первой помощи.</a:t>
            </a:r>
          </a:p>
          <a:p>
            <a:pPr algn="just"/>
            <a:r>
              <a:rPr lang="ru-RU" dirty="0"/>
              <a:t>Для этого в распоряжении должно находиться небольшое помещение, где дежурят команды. Серьёзно оборудовать помещение не придётся, стационар в таком бизнесе не предполагается, будет достаточно небольшого склада для оборудования  и комнаты ожидания. Но вот прилегающая территория должна быть достаточной для парковки и обслуживания  автомобилей</a:t>
            </a:r>
            <a:r>
              <a:rPr lang="ru-RU" dirty="0" smtClean="0"/>
              <a:t>.</a:t>
            </a:r>
            <a:r>
              <a:rPr lang="ru-RU" dirty="0"/>
              <a:t> Аренда подобных зданий будет обходиться не менее </a:t>
            </a:r>
            <a:r>
              <a:rPr lang="ru-RU" dirty="0" smtClean="0"/>
              <a:t>10 </a:t>
            </a:r>
            <a:r>
              <a:rPr lang="ru-RU" dirty="0"/>
              <a:t>тысяч рублей в месяц, сюда же стоит включить и коммунальные платежи </a:t>
            </a:r>
            <a:r>
              <a:rPr lang="ru-RU" dirty="0" smtClean="0"/>
              <a:t>(800 руб. </a:t>
            </a:r>
            <a:r>
              <a:rPr lang="ru-RU" dirty="0"/>
              <a:t>в зависимости от квадратуры парковки и помещения, а также базируется ли пункт приёма и ожидания вызовов на территории, обеспеченной охраной частными предприятиями). Помимо </a:t>
            </a:r>
            <a:r>
              <a:rPr lang="ru-RU" dirty="0" smtClean="0"/>
              <a:t>вышеуказанного, </a:t>
            </a:r>
            <a:r>
              <a:rPr lang="ru-RU" dirty="0"/>
              <a:t>на территории предприятия должен быть организован санузел, в том числе и в гараже, машины должны постоянно поддерживаться в чистоте, в том числе и снаружи. Помимо этого, каждые двенадцать часов их должен осматривать опытный и нанятый в штат механик на предмет поломок и неисправностей, автомобиль должен гарантированно добраться до клиента и в случае необходимости отвезти его по месту дальнейшего лечения. В случае обнаружения каких-либо отклонений автослесарь должен оперативно устранить проблему, препятствующую выходу автомашины на линию; в случае невозможности это сделать на месте транспорт должен в кратчайшие сроки быть направлен на ремонт. Лучше всего оборудовать и полноценную мастерскую, это избавит от лишних хлопот и упущенной выгоды, не говоря уже о </a:t>
            </a:r>
            <a:r>
              <a:rPr lang="ru-RU" dirty="0" smtClean="0"/>
              <a:t>не предоставлении </a:t>
            </a:r>
            <a:r>
              <a:rPr lang="ru-RU" dirty="0"/>
              <a:t>помощи нуждающимся.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5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74345"/>
            <a:ext cx="79208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Наиболее тщательно стоит отнестись к оснащению автомобилей. У начинающего предпринимателя есть выбор: приобрести продукцию российского автопрома или иностранного. «</a:t>
            </a:r>
            <a:r>
              <a:rPr lang="ru-RU" dirty="0" err="1"/>
              <a:t>ГАЗели</a:t>
            </a:r>
            <a:r>
              <a:rPr lang="ru-RU" dirty="0"/>
              <a:t>», «Соболи» и им подобные продукты российского </a:t>
            </a:r>
            <a:r>
              <a:rPr lang="ru-RU" dirty="0" smtClean="0"/>
              <a:t> </a:t>
            </a:r>
            <a:r>
              <a:rPr lang="ru-RU" dirty="0"/>
              <a:t>автомобилестроения имеют стоимость </a:t>
            </a:r>
            <a:r>
              <a:rPr lang="ru-RU" dirty="0" smtClean="0"/>
              <a:t>нового автомобиля от 600 тысяч </a:t>
            </a:r>
            <a:r>
              <a:rPr lang="ru-RU" dirty="0"/>
              <a:t>рублей. В данном случае приобрести возможно «</a:t>
            </a:r>
            <a:r>
              <a:rPr lang="ru-RU" dirty="0" err="1"/>
              <a:t>пробеговый</a:t>
            </a:r>
            <a:r>
              <a:rPr lang="ru-RU" dirty="0"/>
              <a:t> автомобиль» </a:t>
            </a:r>
            <a:r>
              <a:rPr lang="ru-RU" dirty="0" smtClean="0"/>
              <a:t>2011 - 2013 года выпуска стоимостью 300 тысяч </a:t>
            </a:r>
            <a:r>
              <a:rPr lang="ru-RU" dirty="0"/>
              <a:t>рублей и оборудовать его самостоятельно. Общеизвестно качество таких автомобилей, но чинятся они легко, мастеров найти для обслуживания этой техники несложно, да и запасные части недорогие. Да места в них намного больше</a:t>
            </a:r>
            <a:r>
              <a:rPr lang="ru-RU" dirty="0" smtClean="0"/>
              <a:t>, чем в аналогичных </a:t>
            </a:r>
            <a:r>
              <a:rPr lang="ru-RU" dirty="0"/>
              <a:t>автомобилях импортного производства  данной ценовой категории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Вот что должно находиться в стандартной машине скорой помощи согласно правовым документам Российской Федерации:</a:t>
            </a:r>
          </a:p>
          <a:p>
            <a:pPr lvl="0"/>
            <a:r>
              <a:rPr lang="ru-RU" dirty="0" smtClean="0"/>
              <a:t>-Два </a:t>
            </a:r>
            <a:r>
              <a:rPr lang="ru-RU" dirty="0"/>
              <a:t>медицинских ящика – основной и с родовым и реанимационным набором.</a:t>
            </a:r>
          </a:p>
          <a:p>
            <a:pPr lvl="0"/>
            <a:r>
              <a:rPr lang="ru-RU" dirty="0" smtClean="0"/>
              <a:t>-Электрокардиограф.</a:t>
            </a:r>
          </a:p>
          <a:p>
            <a:pPr lvl="0"/>
            <a:r>
              <a:rPr lang="ru-RU" dirty="0" smtClean="0"/>
              <a:t>-Дефибриллятор </a:t>
            </a:r>
            <a:r>
              <a:rPr lang="ru-RU" dirty="0"/>
              <a:t>с </a:t>
            </a:r>
            <a:r>
              <a:rPr lang="ru-RU" dirty="0" err="1"/>
              <a:t>электрокардиоскопом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-Два </a:t>
            </a:r>
            <a:r>
              <a:rPr lang="ru-RU" dirty="0"/>
              <a:t>аппарата ИВЛ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-Аппарат </a:t>
            </a:r>
            <a:r>
              <a:rPr lang="ru-RU" dirty="0"/>
              <a:t>ингаляционного наркоза.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Глюкометр</a:t>
            </a:r>
            <a:r>
              <a:rPr lang="ru-RU" dirty="0" smtClean="0"/>
              <a:t> </a:t>
            </a:r>
            <a:r>
              <a:rPr lang="ru-RU" dirty="0"/>
              <a:t>или </a:t>
            </a:r>
            <a:r>
              <a:rPr lang="ru-RU" dirty="0" err="1"/>
              <a:t>глюкотесты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1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7"/>
            <a:ext cx="81369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-Тонометр </a:t>
            </a:r>
            <a:r>
              <a:rPr lang="ru-RU" dirty="0"/>
              <a:t>и фонендоскоп.</a:t>
            </a:r>
          </a:p>
          <a:p>
            <a:pPr lvl="0"/>
            <a:r>
              <a:rPr lang="ru-RU" dirty="0" smtClean="0"/>
              <a:t>-Комплекты </a:t>
            </a:r>
            <a:r>
              <a:rPr lang="ru-RU" dirty="0"/>
              <a:t>шин и </a:t>
            </a:r>
            <a:r>
              <a:rPr lang="ru-RU" dirty="0" err="1"/>
              <a:t>головодержателей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-Вакуумный </a:t>
            </a:r>
            <a:r>
              <a:rPr lang="ru-RU" dirty="0"/>
              <a:t>матрас.</a:t>
            </a:r>
          </a:p>
          <a:p>
            <a:pPr lvl="0"/>
            <a:r>
              <a:rPr lang="ru-RU" dirty="0" smtClean="0"/>
              <a:t>-Два </a:t>
            </a:r>
            <a:r>
              <a:rPr lang="ru-RU" dirty="0"/>
              <a:t>типа носилок.</a:t>
            </a:r>
          </a:p>
          <a:p>
            <a:pPr lvl="0"/>
            <a:r>
              <a:rPr lang="ru-RU" dirty="0" smtClean="0"/>
              <a:t>-Кресло-каталка</a:t>
            </a:r>
            <a:r>
              <a:rPr lang="ru-RU" dirty="0"/>
              <a:t>.</a:t>
            </a:r>
          </a:p>
          <a:p>
            <a:pPr lvl="0"/>
            <a:r>
              <a:rPr lang="ru-RU" dirty="0" smtClean="0"/>
              <a:t>-Приёмное </a:t>
            </a:r>
            <a:r>
              <a:rPr lang="ru-RU" dirty="0"/>
              <a:t>устройство с носилками.</a:t>
            </a:r>
          </a:p>
          <a:p>
            <a:pPr lvl="0"/>
            <a:r>
              <a:rPr lang="ru-RU" dirty="0" smtClean="0"/>
              <a:t>-Штатив </a:t>
            </a:r>
            <a:r>
              <a:rPr lang="ru-RU" dirty="0"/>
              <a:t>и кислородный баллон.</a:t>
            </a:r>
          </a:p>
          <a:p>
            <a:r>
              <a:rPr lang="ru-RU" dirty="0" smtClean="0"/>
              <a:t>-Аспиратор и светильник направленного действия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автомашины просто перевозящих тяжелобольных необходимо намного меньше:</a:t>
            </a:r>
          </a:p>
          <a:p>
            <a:pPr lvl="0"/>
            <a:r>
              <a:rPr lang="ru-RU" dirty="0" smtClean="0"/>
              <a:t>-</a:t>
            </a:r>
            <a:r>
              <a:rPr lang="ru-RU" dirty="0" err="1" smtClean="0"/>
              <a:t>Глюкометр</a:t>
            </a:r>
            <a:r>
              <a:rPr lang="ru-RU" dirty="0" smtClean="0"/>
              <a:t> </a:t>
            </a:r>
            <a:r>
              <a:rPr lang="ru-RU" dirty="0"/>
              <a:t>или </a:t>
            </a:r>
            <a:r>
              <a:rPr lang="ru-RU" dirty="0" err="1"/>
              <a:t>глюкотесты</a:t>
            </a:r>
            <a:r>
              <a:rPr lang="ru-RU" dirty="0"/>
              <a:t>.- 4000 руб.</a:t>
            </a:r>
          </a:p>
          <a:p>
            <a:pPr lvl="0"/>
            <a:r>
              <a:rPr lang="ru-RU" dirty="0" smtClean="0"/>
              <a:t>-Тонометр </a:t>
            </a:r>
            <a:r>
              <a:rPr lang="ru-RU" dirty="0"/>
              <a:t>и фонендоскоп.  - 3500 руб.</a:t>
            </a:r>
          </a:p>
          <a:p>
            <a:pPr lvl="0"/>
            <a:r>
              <a:rPr lang="ru-RU" dirty="0" smtClean="0"/>
              <a:t>-Два </a:t>
            </a:r>
            <a:r>
              <a:rPr lang="ru-RU" dirty="0"/>
              <a:t>типа носилок. -  8000 х2 =16000 руб.</a:t>
            </a:r>
          </a:p>
          <a:p>
            <a:r>
              <a:rPr lang="ru-RU" dirty="0" smtClean="0"/>
              <a:t>-Кресло-каталка  </a:t>
            </a:r>
            <a:r>
              <a:rPr lang="ru-RU" dirty="0"/>
              <a:t>- 11700 руб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Вообще, </a:t>
            </a:r>
            <a:r>
              <a:rPr lang="ru-RU" dirty="0"/>
              <a:t>автомобили не обязательно должны после вызова возвращаться на базу, они могут быть рассредоточены по районам города в целях оперативного приезда к клиенту, следить за их месторасположением должен диспетчер. Помимо вышеуказанного оборудования машина должны быть оснащена рацией для связи с диспетчером,  постельными принадлежностями: подушки, одеяло, комплект белья, который в идеале должен меняться каждый раз после очередного вызова. 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8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Важным моментом является и оснащение диспетчера, запись разговоров которого с пациентами должна записываться, диспетчер должен работать в специальной программе, куда заносятся все данные о поступивших вызовах. И он, и бригада  должны вести строгую отчётность о выполненных услугах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Теперь можно произвести расчёты первоначальных вложений:</a:t>
            </a:r>
          </a:p>
          <a:p>
            <a:pPr lvl="0"/>
            <a:r>
              <a:rPr lang="ru-RU" dirty="0"/>
              <a:t>Регистрация формы субъекта предпринимательской деятельности, регистрация автомобилей в ГАИ - 25 тысяч рублей (в запасе лучше иметь и дополнительные средства).</a:t>
            </a:r>
          </a:p>
          <a:p>
            <a:pPr lvl="0"/>
            <a:r>
              <a:rPr lang="ru-RU" dirty="0"/>
              <a:t>Аренда помещения с гаражом и коммунальные платежи – от </a:t>
            </a:r>
            <a:r>
              <a:rPr lang="ru-RU" dirty="0" smtClean="0"/>
              <a:t>10 </a:t>
            </a:r>
            <a:r>
              <a:rPr lang="ru-RU" dirty="0"/>
              <a:t>тысяч </a:t>
            </a:r>
            <a:r>
              <a:rPr lang="ru-RU" dirty="0" smtClean="0"/>
              <a:t>рублей в  месяц.</a:t>
            </a:r>
            <a:endParaRPr lang="ru-RU" dirty="0"/>
          </a:p>
          <a:p>
            <a:pPr lvl="0"/>
            <a:r>
              <a:rPr lang="ru-RU" dirty="0" smtClean="0"/>
              <a:t>Покупка </a:t>
            </a:r>
            <a:r>
              <a:rPr lang="ru-RU" dirty="0"/>
              <a:t>и оснащение автомобилей. Если закупать машины отечественного производства с пробегом - </a:t>
            </a:r>
            <a:r>
              <a:rPr lang="ru-RU" dirty="0" smtClean="0"/>
              <a:t>300 </a:t>
            </a:r>
            <a:r>
              <a:rPr lang="ru-RU" dirty="0"/>
              <a:t>тысяч рублей  потребуется только автомашину, при этом ещё  40 200 руб. придётся вложить в каждую на оборудование – </a:t>
            </a:r>
            <a:r>
              <a:rPr lang="ru-RU" dirty="0" smtClean="0"/>
              <a:t>340 </a:t>
            </a:r>
            <a:r>
              <a:rPr lang="ru-RU" dirty="0"/>
              <a:t>200 рублей. </a:t>
            </a:r>
            <a:endParaRPr lang="ru-RU" dirty="0" smtClean="0"/>
          </a:p>
          <a:p>
            <a:pPr lvl="0"/>
            <a:r>
              <a:rPr lang="ru-RU" dirty="0" smtClean="0"/>
              <a:t>Автомобиль </a:t>
            </a:r>
            <a:r>
              <a:rPr lang="ru-RU" dirty="0"/>
              <a:t>должен быть не старше пяти лет.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Зарплата </a:t>
            </a:r>
            <a:r>
              <a:rPr lang="ru-RU" dirty="0"/>
              <a:t>персонала. Оплачивается  из расчёта </a:t>
            </a:r>
            <a:r>
              <a:rPr lang="ru-RU" dirty="0" smtClean="0"/>
              <a:t>20-30</a:t>
            </a:r>
            <a:r>
              <a:rPr lang="ru-RU" dirty="0"/>
              <a:t>% от  оказанной услуги, установить диспетчеру ставку </a:t>
            </a:r>
            <a:r>
              <a:rPr lang="ru-RU" dirty="0" smtClean="0"/>
              <a:t>100 </a:t>
            </a:r>
            <a:r>
              <a:rPr lang="ru-RU" dirty="0"/>
              <a:t>руб. за </a:t>
            </a:r>
            <a:r>
              <a:rPr lang="ru-RU" dirty="0" smtClean="0"/>
              <a:t>вызов. на начальном этапе собираюсь сам выступать в роли диспетчера и водителя.</a:t>
            </a:r>
            <a:endParaRPr lang="ru-RU" dirty="0"/>
          </a:p>
          <a:p>
            <a:pPr lvl="0"/>
            <a:r>
              <a:rPr lang="ru-RU" dirty="0" smtClean="0"/>
              <a:t>Рекламная компания </a:t>
            </a:r>
            <a:r>
              <a:rPr lang="ru-RU" dirty="0"/>
              <a:t>– до 50 тысяч рублей.</a:t>
            </a:r>
          </a:p>
          <a:p>
            <a:pPr lvl="0"/>
            <a:r>
              <a:rPr lang="ru-RU" dirty="0"/>
              <a:t>Страховка для автомобиля и лицензия такси и </a:t>
            </a:r>
            <a:r>
              <a:rPr lang="ru-RU" dirty="0" err="1"/>
              <a:t>тех.осмотр</a:t>
            </a:r>
            <a:r>
              <a:rPr lang="ru-RU" dirty="0"/>
              <a:t> такси до 30 тысяч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292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Итого сумма стартового капитала должна составлять округлённо </a:t>
            </a:r>
            <a:r>
              <a:rPr lang="ru-RU" dirty="0" smtClean="0"/>
              <a:t>455 </a:t>
            </a:r>
            <a:r>
              <a:rPr lang="ru-RU" dirty="0"/>
              <a:t>200 рублей. На рекламной </a:t>
            </a:r>
            <a:r>
              <a:rPr lang="ru-RU" dirty="0" smtClean="0"/>
              <a:t>компании </a:t>
            </a:r>
            <a:r>
              <a:rPr lang="ru-RU" dirty="0"/>
              <a:t>следует остановиться отдельно. Основные клиенты частной службы перевозки – люди со средним достатком, готовые платить за качественно оказанные услуги, поэтому и информацию следует донести в первую очередь до них. Это должны быть визитки в частных и платных клиниках, рекламные постеры в соответствующих медицинских учреждениях, а также реклама по городу и на местном телевидении, радио. Проводить полноценную маркетинговую кампанию в муниципальных больницах не стоит, все, кто мог себе это позволить, уже давно проходят лечение в частных поликлиниках, но </a:t>
            </a:r>
            <a:r>
              <a:rPr lang="ru-RU" dirty="0" smtClean="0"/>
              <a:t>оставить </a:t>
            </a:r>
            <a:r>
              <a:rPr lang="ru-RU" dirty="0"/>
              <a:t>в государственных учреждениях информацию о себе всё же стоит – достаточно будет информационных </a:t>
            </a:r>
            <a:r>
              <a:rPr lang="ru-RU" dirty="0" smtClean="0"/>
              <a:t>листовок. </a:t>
            </a:r>
            <a:r>
              <a:rPr lang="ru-RU" dirty="0"/>
              <a:t>Важным моментом является </a:t>
            </a:r>
            <a:r>
              <a:rPr lang="ru-RU" dirty="0" smtClean="0"/>
              <a:t>попытаться наладить сотрудничество </a:t>
            </a:r>
            <a:r>
              <a:rPr lang="ru-RU" dirty="0"/>
              <a:t>со страховыми компаниями, выручка от осуществления услуг, входящих в пакет добровольного медицинского страхования, может превышать доход от обычных </a:t>
            </a:r>
            <a:r>
              <a:rPr lang="ru-RU" dirty="0" smtClean="0"/>
              <a:t>вызовов. Это является одна из важнейших задач, в случае осуществления которой  большое количество пенсионеров, малоимущих  и просто больных людей которые не могут оплатить указанные услуги по доставке лежачих больных станут нашими постоянными клиентами. Полисы </a:t>
            </a:r>
            <a:r>
              <a:rPr lang="ru-RU" dirty="0"/>
              <a:t>ДМС сейчас выдаются на многих предприятиях своим сотрудникам, при этом все расходы оплачивает работодатель, что позволяет большому проценту населения быть зарегистрированными в такой программе и получать бесплатную для них помощь. Предприниматель же будет получать свои средства от страховой компании, пусть и с некоторой задержкой, но стабильно. Придётся поначалу обращаться во все страховые фирмы с предложением </a:t>
            </a:r>
            <a:r>
              <a:rPr lang="ru-RU" dirty="0" smtClean="0"/>
              <a:t>сотрудничества.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1410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Лист</vt:lpstr>
      <vt:lpstr>Транспортировка лежачих больных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Перевозка тяжелобольных людей </dc:title>
  <dc:creator>user</dc:creator>
  <cp:lastModifiedBy>user</cp:lastModifiedBy>
  <cp:revision>20</cp:revision>
  <dcterms:created xsi:type="dcterms:W3CDTF">2016-10-29T00:47:49Z</dcterms:created>
  <dcterms:modified xsi:type="dcterms:W3CDTF">2016-11-16T06:00:07Z</dcterms:modified>
</cp:coreProperties>
</file>