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58" r:id="rId9"/>
    <p:sldId id="260" r:id="rId10"/>
    <p:sldId id="293" r:id="rId11"/>
    <p:sldId id="269" r:id="rId12"/>
    <p:sldId id="294" r:id="rId13"/>
    <p:sldId id="274" r:id="rId14"/>
    <p:sldId id="275" r:id="rId15"/>
    <p:sldId id="276" r:id="rId16"/>
    <p:sldId id="284" r:id="rId17"/>
    <p:sldId id="277" r:id="rId18"/>
    <p:sldId id="278" r:id="rId19"/>
    <p:sldId id="283" r:id="rId20"/>
    <p:sldId id="261" r:id="rId21"/>
    <p:sldId id="263" r:id="rId22"/>
    <p:sldId id="264" r:id="rId23"/>
    <p:sldId id="265" r:id="rId24"/>
    <p:sldId id="267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3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A87D6-0B65-46AC-A8E2-D7FFE54698C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858E4-7268-4684-8B13-C8FD21A5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97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BY6RI1K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786874" cy="650085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9" name="Содержимое 8" descr="DSCN1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8786873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eIDOF6K2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8715436" cy="621510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18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4017440" cy="301308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8" name="Рисунок 7" descr="DSCN18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85728"/>
            <a:ext cx="4786310" cy="6357982"/>
          </a:xfrm>
          <a:prstGeom prst="rect">
            <a:avLst/>
          </a:prstGeom>
        </p:spPr>
      </p:pic>
      <p:pic>
        <p:nvPicPr>
          <p:cNvPr id="9" name="Рисунок 8" descr="imageKQK9ZWR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6124"/>
            <a:ext cx="4143372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133N9R3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8643998" cy="621510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2MIECYV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8643998" cy="621510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E29UET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8715435" cy="621510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T91CXK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97" y="214290"/>
            <a:ext cx="8787721" cy="635798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582594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Рождественские встречи с Дедом Морозом и Снегурочкой  07.01.2015г.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X90ILH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714356"/>
            <a:ext cx="8786873" cy="614364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Праздник посвященный 1 сентября «И снова в школу»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9OIO3XK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4714908" cy="621508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6" name="Рисунок 5" descr="imageXGTIEH1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2918"/>
            <a:ext cx="4357718" cy="6215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29684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Мастер-класс по фигурному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шаро-плетению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TF4UMGJ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8715435" cy="600079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r>
              <a:rPr lang="ru-RU" sz="4000" dirty="0" smtClean="0"/>
              <a:t>Детский Развлекательный Центр </a:t>
            </a:r>
            <a:r>
              <a:rPr lang="ru-RU" dirty="0" smtClean="0"/>
              <a:t>«Забава»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400" b="1" i="1" u="sng" dirty="0" smtClean="0"/>
              <a:t>Основной вид деятельности по ОКВЭД</a:t>
            </a:r>
          </a:p>
          <a:p>
            <a:pPr algn="ctr">
              <a:buNone/>
            </a:pPr>
            <a:r>
              <a:rPr lang="ru-RU" sz="1600" b="1" i="1" dirty="0" smtClean="0"/>
              <a:t>92.72. Прочая деятельность по организации отдыха и развлечений,</a:t>
            </a:r>
          </a:p>
          <a:p>
            <a:pPr algn="ctr">
              <a:buNone/>
            </a:pPr>
            <a:r>
              <a:rPr lang="ru-RU" sz="1600" b="1" i="1" dirty="0" smtClean="0"/>
              <a:t>не включенная в другую группу.</a:t>
            </a:r>
          </a:p>
          <a:p>
            <a:pPr algn="ctr">
              <a:buNone/>
            </a:pPr>
            <a:endParaRPr lang="ru-RU" sz="1800" b="1" i="1" dirty="0" smtClean="0"/>
          </a:p>
          <a:p>
            <a:pPr algn="ctr">
              <a:buNone/>
            </a:pPr>
            <a:r>
              <a:rPr lang="ru-RU" sz="1800" b="1" i="1" u="sng" dirty="0" smtClean="0"/>
              <a:t>Дополнительный вид деятельности</a:t>
            </a:r>
          </a:p>
          <a:p>
            <a:pPr algn="ctr">
              <a:buNone/>
            </a:pPr>
            <a:endParaRPr lang="ru-RU" sz="1800" b="1" i="1" dirty="0" smtClean="0"/>
          </a:p>
          <a:p>
            <a:pPr algn="ctr">
              <a:buNone/>
            </a:pPr>
            <a:r>
              <a:rPr lang="ru-RU" sz="1600" b="1" i="1" dirty="0" smtClean="0"/>
              <a:t>92.34. Прочая зрелищно развлекательная деятельность</a:t>
            </a:r>
          </a:p>
          <a:p>
            <a:pPr algn="ctr">
              <a:buNone/>
            </a:pPr>
            <a:endParaRPr lang="ru-RU" sz="1800" b="1" i="1" dirty="0" smtClean="0"/>
          </a:p>
          <a:p>
            <a:pPr algn="r">
              <a:buNone/>
            </a:pPr>
            <a:r>
              <a:rPr lang="ru-RU" sz="1600" b="1" i="1" dirty="0" smtClean="0"/>
              <a:t>                            Составитель:</a:t>
            </a:r>
          </a:p>
          <a:p>
            <a:pPr algn="r">
              <a:buNone/>
            </a:pPr>
            <a:r>
              <a:rPr lang="ru-RU" sz="1600" b="1" i="1" dirty="0" smtClean="0"/>
              <a:t>Индивидуальный предприниматель</a:t>
            </a:r>
          </a:p>
          <a:p>
            <a:pPr algn="r">
              <a:buNone/>
            </a:pPr>
            <a:r>
              <a:rPr lang="ru-RU" sz="1600" b="1" i="1" dirty="0" smtClean="0"/>
              <a:t>Григорьева З.В.</a:t>
            </a:r>
            <a:endParaRPr lang="ru-RU" sz="16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62074"/>
          </a:xfrm>
        </p:spPr>
        <p:txBody>
          <a:bodyPr/>
          <a:lstStyle/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Объем выполняемых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работ 2015г.</a:t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Планируемый 2016 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2019129"/>
              </p:ext>
            </p:extLst>
          </p:nvPr>
        </p:nvGraphicFramePr>
        <p:xfrm>
          <a:off x="729915" y="1178169"/>
          <a:ext cx="7704857" cy="3259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70"/>
                <a:gridCol w="1099919"/>
                <a:gridCol w="626470"/>
                <a:gridCol w="626470"/>
                <a:gridCol w="626470"/>
                <a:gridCol w="626470"/>
                <a:gridCol w="626470"/>
                <a:gridCol w="812791"/>
                <a:gridCol w="1147627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/>
                          </a:solidFill>
                          <a:effectLst/>
                        </a:rPr>
                        <a:t>Наименование услуги</a:t>
                      </a: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/>
                          </a:solidFill>
                          <a:effectLst/>
                        </a:rPr>
                        <a:t>по периодам реализации проекта</a:t>
                      </a:r>
                      <a:endParaRPr lang="ru-RU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/>
                          </a:solidFill>
                          <a:effectLst/>
                        </a:rPr>
                        <a:t>Едини-ца измерения</a:t>
                      </a:r>
                      <a:endParaRPr lang="ru-RU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2"/>
                          </a:solidFill>
                          <a:effectLst/>
                        </a:rPr>
                        <a:t>2015 </a:t>
                      </a:r>
                      <a:r>
                        <a:rPr lang="ru-RU" sz="1200" dirty="0" smtClean="0">
                          <a:solidFill>
                            <a:schemeClr val="accent2"/>
                          </a:solidFill>
                          <a:effectLst/>
                        </a:rPr>
                        <a:t>г</a:t>
                      </a: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/>
                          </a:solidFill>
                          <a:effectLst/>
                        </a:rPr>
                        <a:t>1 кв. 2016 г.</a:t>
                      </a:r>
                      <a:endParaRPr lang="ru-RU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/>
                          </a:solidFill>
                          <a:effectLst/>
                        </a:rPr>
                        <a:t>2 кв. 2016 г.</a:t>
                      </a: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/>
                          </a:solidFill>
                          <a:effectLst/>
                        </a:rPr>
                        <a:t>3 кв. 2016 г.</a:t>
                      </a: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/>
                          </a:solidFill>
                          <a:effectLst/>
                        </a:rPr>
                        <a:t>4 кв. 2016 г.</a:t>
                      </a: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/>
                          </a:solidFill>
                          <a:effectLst/>
                        </a:rPr>
                        <a:t>Игровой час </a:t>
                      </a:r>
                      <a:endParaRPr lang="ru-RU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30000">
                          <a:solidFill>
                            <a:schemeClr val="accent2"/>
                          </a:solidFill>
                          <a:effectLst/>
                        </a:rPr>
                        <a:t>час</a:t>
                      </a:r>
                      <a:endParaRPr lang="ru-RU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5310</a:t>
                      </a: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effectLst/>
                        </a:rPr>
                        <a:t>1300</a:t>
                      </a: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1700</a:t>
                      </a: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/>
                          </a:solidFill>
                          <a:effectLst/>
                        </a:rPr>
                        <a:t>Прокат </a:t>
                      </a:r>
                      <a:r>
                        <a:rPr lang="ru-RU" sz="1200" dirty="0" err="1" smtClean="0">
                          <a:solidFill>
                            <a:schemeClr val="accent2"/>
                          </a:solidFill>
                          <a:effectLst/>
                        </a:rPr>
                        <a:t>аэрохоккея</a:t>
                      </a:r>
                      <a:endParaRPr lang="ru-RU" sz="1200" dirty="0" smtClean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/>
                          </a:solidFill>
                          <a:effectLst/>
                        </a:rPr>
                        <a:t>мин</a:t>
                      </a:r>
                      <a:endParaRPr lang="ru-RU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1080</a:t>
                      </a: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/>
                          </a:solidFill>
                          <a:effectLst/>
                        </a:rPr>
                        <a:t>750</a:t>
                      </a: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/>
                          </a:solidFill>
                          <a:effectLst/>
                        </a:rPr>
                        <a:t>750</a:t>
                      </a:r>
                      <a:endParaRPr lang="ru-RU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/>
                          </a:solidFill>
                          <a:effectLst/>
                        </a:rPr>
                        <a:t>750</a:t>
                      </a:r>
                      <a:endParaRPr lang="ru-RU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/>
                          </a:solidFill>
                          <a:effectLst/>
                        </a:rPr>
                        <a:t>750</a:t>
                      </a:r>
                      <a:endParaRPr lang="ru-RU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Детский день Рождения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Выпускные </a:t>
                      </a: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07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143000"/>
          </a:xfrm>
        </p:spPr>
        <p:txBody>
          <a:bodyPr/>
          <a:lstStyle/>
          <a:p>
            <a:r>
              <a:rPr lang="ru-RU" sz="2400" b="1" i="1" u="sng" dirty="0"/>
              <a:t>Общая численность и заработная плата персонала 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1831019"/>
              </p:ext>
            </p:extLst>
          </p:nvPr>
        </p:nvGraphicFramePr>
        <p:xfrm>
          <a:off x="683568" y="1331640"/>
          <a:ext cx="7776865" cy="3034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209"/>
                <a:gridCol w="1247186"/>
                <a:gridCol w="1310367"/>
                <a:gridCol w="1164314"/>
                <a:gridCol w="932107"/>
                <a:gridCol w="950159"/>
                <a:gridCol w="945236"/>
                <a:gridCol w="771287"/>
              </a:tblGrid>
              <a:tr h="1129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effectLst/>
                        </a:rPr>
                        <a:t>№ п/п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effectLst/>
                        </a:rPr>
                        <a:t>Должность (профессия)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effectLst/>
                        </a:rPr>
                        <a:t>Численность (человек)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effectLst/>
                        </a:rPr>
                        <a:t>Заработная плата в месяц (рублей)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effectLst/>
                        </a:rPr>
                        <a:t>Район-</a:t>
                      </a:r>
                      <a:r>
                        <a:rPr lang="ru-RU" sz="1400" dirty="0" err="1">
                          <a:solidFill>
                            <a:schemeClr val="accent2"/>
                          </a:solidFill>
                          <a:effectLst/>
                        </a:rPr>
                        <a:t>ный</a:t>
                      </a:r>
                      <a:r>
                        <a:rPr lang="ru-RU" sz="1400" dirty="0">
                          <a:solidFill>
                            <a:schemeClr val="accent2"/>
                          </a:solidFill>
                          <a:effectLst/>
                        </a:rPr>
                        <a:t> к-т 30% (рублей)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effectLst/>
                        </a:rPr>
                        <a:t>Итого заработная плата в месяц (рублей)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effectLst/>
                        </a:rPr>
                        <a:t>ФОТ в год, </a:t>
                      </a:r>
                      <a:r>
                        <a:rPr lang="ru-RU" sz="1400" dirty="0" err="1">
                          <a:solidFill>
                            <a:schemeClr val="accent2"/>
                          </a:solidFill>
                          <a:effectLst/>
                        </a:rPr>
                        <a:t>руб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/>
                          </a:solidFill>
                          <a:effectLst/>
                        </a:rPr>
                        <a:t>НДФЛ 13%, руб в год</a:t>
                      </a:r>
                      <a:endParaRPr lang="ru-RU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7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/>
                          </a:solidFill>
                          <a:effectLst/>
                        </a:rPr>
                        <a:t>1</a:t>
                      </a:r>
                      <a:r>
                        <a:rPr lang="ru-RU" sz="1300" dirty="0" smtClean="0">
                          <a:solidFill>
                            <a:schemeClr val="accent2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/>
                          </a:solidFill>
                          <a:effectLst/>
                        </a:rPr>
                        <a:t>Менеджер игрового </a:t>
                      </a:r>
                      <a:r>
                        <a:rPr lang="ru-RU" sz="1300" dirty="0" smtClean="0">
                          <a:solidFill>
                            <a:schemeClr val="accent2"/>
                          </a:solidFill>
                          <a:effectLst/>
                        </a:rPr>
                        <a:t>зала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2"/>
                          </a:solidFill>
                          <a:effectLst/>
                        </a:rPr>
                        <a:t>Гардеробщик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7692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2308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2"/>
                          </a:solidFill>
                          <a:effectLst/>
                        </a:rPr>
                        <a:t>10000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120000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2"/>
                          </a:solidFill>
                          <a:effectLst/>
                        </a:rPr>
                        <a:t>13416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4765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effectLst/>
                        </a:rPr>
                        <a:t>ВСЕГО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30768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6924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480000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62400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35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/>
          <a:lstStyle/>
          <a:p>
            <a:r>
              <a:rPr lang="ru-RU" sz="2400" b="1" i="1" u="sng" dirty="0"/>
              <a:t>Бюджет налоговых платежей и платежей во внебюджетные фонды, руб.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4567668"/>
              </p:ext>
            </p:extLst>
          </p:nvPr>
        </p:nvGraphicFramePr>
        <p:xfrm>
          <a:off x="457200" y="908720"/>
          <a:ext cx="8229600" cy="4181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9948"/>
                <a:gridCol w="1672902"/>
                <a:gridCol w="1591955"/>
                <a:gridCol w="1834795"/>
              </a:tblGrid>
              <a:tr h="635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/>
                          </a:solidFill>
                          <a:effectLst/>
                        </a:rPr>
                        <a:t>Наименование налога (сбора)</a:t>
                      </a:r>
                      <a:endParaRPr lang="ru-RU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/>
                          </a:solidFill>
                          <a:effectLst/>
                        </a:rPr>
                        <a:t>2015 </a:t>
                      </a:r>
                      <a:endParaRPr lang="ru-RU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/>
                          </a:solidFill>
                          <a:effectLst/>
                        </a:rPr>
                        <a:t>2016 год</a:t>
                      </a:r>
                      <a:endParaRPr lang="ru-RU" sz="11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за 2 года </a:t>
                      </a:r>
                      <a:endParaRPr lang="ru-RU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</a:tr>
              <a:tr h="203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/>
                          </a:solidFill>
                          <a:effectLst/>
                        </a:rPr>
                        <a:t>НДФЛ</a:t>
                      </a:r>
                      <a:endParaRPr lang="ru-RU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28170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</a:rPr>
                        <a:t>49140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77310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</a:tr>
              <a:tr h="300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</a:rPr>
                        <a:t>УСН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35000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</a:tr>
              <a:tr h="403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/>
                          </a:solidFill>
                          <a:effectLst/>
                        </a:rPr>
                        <a:t>Итого платежи в бюджет</a:t>
                      </a:r>
                      <a:endParaRPr lang="ru-RU" sz="11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</a:rPr>
                        <a:t>38170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</a:rPr>
                        <a:t>74140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</a:rPr>
                        <a:t>112310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</a:tr>
              <a:tr h="403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/>
                          </a:solidFill>
                          <a:effectLst/>
                        </a:rPr>
                        <a:t>ПФР за сотрудников</a:t>
                      </a:r>
                      <a:endParaRPr lang="ru-RU" sz="11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59935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</a:rPr>
                        <a:t>83160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143095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</a:tr>
              <a:tr h="203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/>
                          </a:solidFill>
                          <a:effectLst/>
                        </a:rPr>
                        <a:t>ПФР за ИП</a:t>
                      </a:r>
                      <a:endParaRPr lang="ru-RU" sz="11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15509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</a:rPr>
                        <a:t>31871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47380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</a:tr>
              <a:tr h="403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/>
                          </a:solidFill>
                          <a:effectLst/>
                        </a:rPr>
                        <a:t>ФФОМС за сотрудников</a:t>
                      </a:r>
                      <a:endParaRPr lang="ru-RU" sz="11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13894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</a:rPr>
                        <a:t>19278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33172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</a:tr>
              <a:tr h="203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/>
                          </a:solidFill>
                          <a:effectLst/>
                        </a:rPr>
                        <a:t>ФФОМС за ИП</a:t>
                      </a:r>
                      <a:endParaRPr lang="ru-RU" sz="11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3042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</a:rPr>
                        <a:t>3651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</a:tr>
              <a:tr h="203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/>
                          </a:solidFill>
                          <a:effectLst/>
                        </a:rPr>
                        <a:t>ФСС</a:t>
                      </a:r>
                      <a:endParaRPr lang="ru-RU" sz="11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8308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</a:rPr>
                        <a:t>10962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19270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</a:tr>
              <a:tr h="807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/>
                          </a:solidFill>
                          <a:effectLst/>
                        </a:rPr>
                        <a:t>Итого платежи во внебюджетные фонды</a:t>
                      </a:r>
                      <a:endParaRPr lang="ru-RU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100688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</a:rPr>
                        <a:t>148921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249609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</a:tr>
              <a:tr h="203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/>
                          </a:solidFill>
                          <a:effectLst/>
                        </a:rPr>
                        <a:t>Итого платежей</a:t>
                      </a:r>
                      <a:endParaRPr lang="ru-RU" sz="11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138858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223061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361919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5" marR="658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03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u="sng" dirty="0"/>
              <a:t>Финансовый </a:t>
            </a:r>
            <a:r>
              <a:rPr lang="ru-RU" sz="2800" b="1" i="1" u="sng" dirty="0" smtClean="0"/>
              <a:t>и планируемый результат.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7754928"/>
              </p:ext>
            </p:extLst>
          </p:nvPr>
        </p:nvGraphicFramePr>
        <p:xfrm>
          <a:off x="214282" y="786510"/>
          <a:ext cx="8644000" cy="6071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0956"/>
                <a:gridCol w="1036642"/>
                <a:gridCol w="874941"/>
                <a:gridCol w="982698"/>
                <a:gridCol w="1076402"/>
                <a:gridCol w="2160382"/>
                <a:gridCol w="91979"/>
              </a:tblGrid>
              <a:tr h="1000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статьи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по периодам реализации проекта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</a:tr>
              <a:tr h="720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ru-RU" sz="1800" b="1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800" b="1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800" b="1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800" b="1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235 250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247 050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171</a:t>
                      </a:r>
                      <a:r>
                        <a:rPr lang="ru-RU" sz="18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520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265 000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918 820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</a:tr>
              <a:tr h="839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</a:tr>
              <a:tr h="320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Планируемый  доход 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2016г.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 .кв.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2016г.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 кв.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2016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 кв.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2016г.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 кв.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</a:tr>
              <a:tr h="313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</a:tr>
              <a:tr h="313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329350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321165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222976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371000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1244491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</a:tr>
              <a:tr h="313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</a:tr>
              <a:tr h="313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</a:tr>
              <a:tr h="313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</a:tr>
              <a:tr h="313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</a:tr>
              <a:tr h="313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</a:tr>
              <a:tr h="313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</a:tr>
              <a:tr h="313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</a:tr>
              <a:tr h="313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</a:tr>
              <a:tr h="145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208" marR="2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8" marR="27208" marT="0" marB="0"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876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DD2-CD40-464E-BCB3-223DDAD687FC}" type="slidenum">
              <a:rPr lang="es-ES" smtClean="0"/>
              <a:pPr/>
              <a:t>24</a:t>
            </a:fld>
            <a:endParaRPr lang="es-ES"/>
          </a:p>
        </p:txBody>
      </p:sp>
      <p:pic>
        <p:nvPicPr>
          <p:cNvPr id="3" name="Рисунок 2" descr="imageZD8U6X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66"/>
            <a:ext cx="4214842" cy="6215106"/>
          </a:xfrm>
          <a:prstGeom prst="rect">
            <a:avLst/>
          </a:prstGeom>
        </p:spPr>
      </p:pic>
      <p:pic>
        <p:nvPicPr>
          <p:cNvPr id="5" name="Рисунок 4" descr="imageI9DWAKT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57166"/>
            <a:ext cx="4375578" cy="62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06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u="sng" dirty="0" smtClean="0"/>
              <a:t>Место нахождения ДРЦ «Забава»</a:t>
            </a:r>
            <a:br>
              <a:rPr lang="ru-RU" sz="2800" b="1" i="1" u="sng" dirty="0" smtClean="0"/>
            </a:br>
            <a:r>
              <a:rPr lang="ru-RU" sz="1800" b="1" i="1" dirty="0" smtClean="0"/>
              <a:t>Кемеровская область, г. Анжеро-Судженск,</a:t>
            </a:r>
            <a:br>
              <a:rPr lang="ru-RU" sz="1800" b="1" i="1" dirty="0" smtClean="0"/>
            </a:br>
            <a:r>
              <a:rPr lang="ru-RU" sz="1800" b="1" i="1" dirty="0" smtClean="0"/>
              <a:t>ул. Кузнецкая, 43 ТЦ «Экватор»</a:t>
            </a:r>
            <a:endParaRPr lang="ru-RU" sz="2400" b="1" i="1" dirty="0"/>
          </a:p>
        </p:txBody>
      </p:sp>
      <p:pic>
        <p:nvPicPr>
          <p:cNvPr id="5" name="Содержимое 4" descr="imageCA10V9U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8715436" cy="480801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ДРЦ «Забава» –это детский смех, радость.  Детский Центр  состоит из двух игровых зон, для детей в возрасте от 1 года до 4-х лет, вторая игровая зона дети с 5-ти лет до 12. Общая площадь помещения – 453 м2.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НАШИ УСЛУГИ: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Активные игры на батутах, лабиринтах, спорт. батуте 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Проведение Дней Рождений, утренников, выпускных, различного рода праздников.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Веселые аниматоры.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Кружок эстрадного танца.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Мастер-классы по рисованию на воде, песке, мыльные пузыри, фигуры из воздушных шаров, веселый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аквагримм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Комната временного пребывания детей.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Клуб выходного дня ( английский язык, занятия с логопедом, фитнес-Бэби, развитие познавательных способностей.)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ДРЦ «Забава» был открыт 02 января - 2015 года. Индивидуальным предпринимателем Григорьевой З. В.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Григорьева Зоя Викторовна – 04.04.1982 г.р.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Хакаси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г. Абакан. В 2004г. Закончила Томский Государственный Университет, ф-т  «Журналистика». Мастер спорта по верховой езде. Замужем, мама двоих замечательных дочек.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Команда ДЦ «Забава – это дружный и сплоченный коллектив, работающий со дня открытия центра.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проведения игровых занятий в клубе выходного дня привлекаются (на договорной основе) преподаватели, инструкторы.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городе Анжеро-Судженске ДЦ «Забава» был первым кто обратил внимание на организацию досуга детей, их умственное и физическое развитие в игровой форме, подготовить детей к школе, социализации, дать возможность семьям проводить время с детьми более продуктивно и интересно.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ДРЦ «Забава» активно сотрудничает с детскими домами, интернатами, центром для реабилитации несовершеннолетних, г Анжеро-Судженска,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предоставляя детям возможность, в любое время, посещать детский центр – бесплатно.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Каждый месяц выделяется от 10 до 40 бесплатных билетов на посещение центра детьми из неблагополучных, малообеспеченных семей, детям – инвалидам.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472518" cy="4525963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Детский Центр сотрудничает со школами и детскими садами города,  и близ лежащими населенными пункта (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ЯЯ,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Ижморский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Ишимский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районы) организовывая  льготные групповые посещения.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Принимает активное участие в жизни родного города.  Представления аниматоров на городских праздниках,  мастер-классы в школах, садах. Проведение бесплатного Новогоднего утренника – 2016, для маленьких и не очень посетителей «Забавы».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Ценовая политика центра – приятно радует родителей  150 р. час с ребенка и играйте где хотите. Родители также принимают активное участие в игровом процессе, без приобретения дополнительного билета.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7" name="Содержимое 6" descr="DSCN18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5429288" cy="6286544"/>
          </a:xfrm>
        </p:spPr>
      </p:pic>
      <p:pic>
        <p:nvPicPr>
          <p:cNvPr id="8" name="Рисунок 7" descr="DSCN18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85728"/>
            <a:ext cx="4536295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6" name="Рисунок 5" descr="imageZONX7M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6" name="Рисунок 5" descr="imageOQV60F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3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5537</TotalTime>
  <Words>767</Words>
  <Application>Microsoft Office PowerPoint</Application>
  <PresentationFormat>Экран (4:3)</PresentationFormat>
  <Paragraphs>186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Diseño predeterminado</vt:lpstr>
      <vt:lpstr>Слайд 1</vt:lpstr>
      <vt:lpstr>Детский Развлекательный Центр «Забава»</vt:lpstr>
      <vt:lpstr>Место нахождения ДРЦ «Забава» Кемеровская область, г. Анжеро-Судженск, ул. Кузнецкая, 43 ТЦ «Экватор»</vt:lpstr>
      <vt:lpstr>ДРЦ «Забава» –это детский смех, радость.  Детский Центр  состоит из двух игровых зон, для детей в возрасте от 1 года до 4-х лет, вторая игровая зона дети с 5-ти лет до 12. Общая площадь помещения – 453 м2. НАШИ УСЛУГИ:</vt:lpstr>
      <vt:lpstr>ДРЦ «Забава» был открыт 02 января - 2015 года. Индивидуальным предпринимателем Григорьевой З. В. </vt:lpstr>
      <vt:lpstr>предоставляя детям возможность, в любое время, посещать детский центр – бесплатно. Каждый месяц выделяется от 10 до 40 бесплатных билетов на посещение центра детьми из неблагополучных, малообеспеченных семей, детям – инвалидам.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Рождественские встречи с Дедом Морозом и Снегурочкой  07.01.2015г.</vt:lpstr>
      <vt:lpstr>Праздник посвященный 1 сентября «И снова в школу»</vt:lpstr>
      <vt:lpstr>Мастер-класс по фигурному шаро-плетению.</vt:lpstr>
      <vt:lpstr>Объем выполняемых работ 2015г.  Планируемый 2016 г. </vt:lpstr>
      <vt:lpstr>Общая численность и заработная плата персонала </vt:lpstr>
      <vt:lpstr>Бюджет налоговых платежей и платежей во внебюджетные фонды, руб.  </vt:lpstr>
      <vt:lpstr>Финансовый и планируемый результат.  </vt:lpstr>
      <vt:lpstr>Слайд 24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 User</cp:lastModifiedBy>
  <cp:revision>786</cp:revision>
  <dcterms:created xsi:type="dcterms:W3CDTF">2010-05-23T14:28:12Z</dcterms:created>
  <dcterms:modified xsi:type="dcterms:W3CDTF">2015-12-23T08:38:49Z</dcterms:modified>
</cp:coreProperties>
</file>