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4CAF"/>
    <a:srgbClr val="1D2657"/>
    <a:srgbClr val="85A7E8"/>
    <a:srgbClr val="2C3665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73622047244092"/>
          <c:y val="0.23185605314960628"/>
          <c:w val="0.58846177821522305"/>
          <c:h val="0.694060285433070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заболевания н.с. И психические расстройства</c:v>
                </c:pt>
                <c:pt idx="1">
                  <c:v>врожденные пороки развития</c:v>
                </c:pt>
                <c:pt idx="2">
                  <c:v>эндокринные заболевания</c:v>
                </c:pt>
                <c:pt idx="3">
                  <c:v>новообразования</c:v>
                </c:pt>
                <c:pt idx="4">
                  <c:v>болезни уха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60.5</c:v>
                </c:pt>
                <c:pt idx="1">
                  <c:v>18.399999999999999</c:v>
                </c:pt>
                <c:pt idx="2">
                  <c:v>8.4</c:v>
                </c:pt>
                <c:pt idx="3">
                  <c:v>2.5</c:v>
                </c:pt>
                <c:pt idx="4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заболевания н.с. И психические расстройства</c:v>
                </c:pt>
                <c:pt idx="1">
                  <c:v>врожденные пороки развития</c:v>
                </c:pt>
                <c:pt idx="2">
                  <c:v>эндокринные заболевания</c:v>
                </c:pt>
                <c:pt idx="3">
                  <c:v>новообразования</c:v>
                </c:pt>
                <c:pt idx="4">
                  <c:v>болезни уха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заболевания н.с. И психические расстройства</c:v>
                </c:pt>
                <c:pt idx="1">
                  <c:v>врожденные пороки развития</c:v>
                </c:pt>
                <c:pt idx="2">
                  <c:v>эндокринные заболевания</c:v>
                </c:pt>
                <c:pt idx="3">
                  <c:v>новообразования</c:v>
                </c:pt>
                <c:pt idx="4">
                  <c:v>болезни уха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3746104"/>
        <c:axId val="173799488"/>
      </c:barChart>
      <c:catAx>
        <c:axId val="173746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99488"/>
        <c:crosses val="autoZero"/>
        <c:auto val="1"/>
        <c:lblAlgn val="ctr"/>
        <c:lblOffset val="100"/>
        <c:noMultiLvlLbl val="0"/>
      </c:catAx>
      <c:valAx>
        <c:axId val="1737994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746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B7EF-D7D3-4951-8586-95E29E2FA3E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089F-36B1-4FAC-9BD1-53D1C34CA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68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2089F-36B1-4FAC-9BD1-53D1C34CA5C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18" y="2420888"/>
            <a:ext cx="2601164" cy="306896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904657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ИП Черноусова Наталья Владимировна</a:t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конный клуб «Галатея»</a:t>
            </a: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г. Междуреченск</a:t>
            </a:r>
            <a: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21" y="131454"/>
            <a:ext cx="3092450" cy="30527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364CAF"/>
            </a:extrusionClr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4625">
            <a:off x="436904" y="618081"/>
            <a:ext cx="2848347" cy="2662078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miter lim="800000"/>
            <a:headEnd/>
            <a:tailEnd/>
          </a:ln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364CAF"/>
            </a:extrusionClr>
            <a:contourClr>
              <a:srgbClr val="2C3665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8" y="3501008"/>
            <a:ext cx="4614437" cy="325780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364CAF"/>
            </a:extrusionClr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9051"/>
          <a:stretch/>
        </p:blipFill>
        <p:spPr>
          <a:xfrm rot="1056457">
            <a:off x="6495037" y="397532"/>
            <a:ext cx="2232249" cy="3054320"/>
          </a:xfrm>
          <a:prstGeom prst="rect">
            <a:avLst/>
          </a:prstGeom>
          <a:ln>
            <a:solidFill>
              <a:srgbClr val="364CAF"/>
            </a:solidFill>
          </a:ln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364CAF"/>
            </a:extrusionClr>
            <a:contourClr>
              <a:srgbClr val="00206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35300" r="11413" b="4851"/>
          <a:stretch/>
        </p:blipFill>
        <p:spPr>
          <a:xfrm>
            <a:off x="5015256" y="3501007"/>
            <a:ext cx="4021240" cy="3257803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364CAF"/>
            </a:extrusionClr>
            <a:contourClr>
              <a:srgbClr val="002060"/>
            </a:contourClr>
          </a:sp3d>
        </p:spPr>
      </p:pic>
    </p:spTree>
    <p:extLst>
      <p:ext uri="{BB962C8B-B14F-4D97-AF65-F5344CB8AC3E}">
        <p14:creationId xmlns:p14="http://schemas.microsoft.com/office/powerpoint/2010/main" val="34460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9189"/>
            <a:ext cx="896448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Лидер проекта: </a:t>
            </a:r>
          </a:p>
          <a:p>
            <a:pPr algn="r"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Черноусова </a:t>
            </a:r>
          </a:p>
          <a:p>
            <a:pPr algn="r">
              <a:defRPr/>
            </a:pPr>
            <a:r>
              <a:rPr lang="ru-RU" sz="4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Наталья Владимировна</a:t>
            </a:r>
          </a:p>
          <a:p>
            <a:pPr algn="r">
              <a:defRPr/>
            </a:pPr>
            <a:r>
              <a:rPr 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едагог-психолог 1 категории, </a:t>
            </a:r>
          </a:p>
          <a:p>
            <a:pPr algn="r">
              <a:defRPr/>
            </a:pP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инструктор по иппотерапии </a:t>
            </a:r>
            <a:endParaRPr lang="ru-RU" altLang="ru-RU" sz="3600" b="1" dirty="0" smtClean="0">
              <a:ln w="19050">
                <a:solidFill>
                  <a:prstClr val="white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just">
              <a:defRPr/>
            </a:pPr>
            <a:endParaRPr lang="ru-RU" altLang="ru-RU" sz="32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t="3402" r="16401" b="16799"/>
          <a:stretch/>
        </p:blipFill>
        <p:spPr>
          <a:xfrm rot="20510957">
            <a:off x="845303" y="1575998"/>
            <a:ext cx="2573263" cy="3760923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chemeClr val="bg1"/>
            </a:extrusionClr>
            <a:contourClr>
              <a:schemeClr val="bg1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9051" r="11061" b="51050"/>
          <a:stretch/>
        </p:blipFill>
        <p:spPr>
          <a:xfrm>
            <a:off x="4860032" y="3284984"/>
            <a:ext cx="3365073" cy="3096344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chemeClr val="bg1"/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13795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60648"/>
            <a:ext cx="9144000" cy="59046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364CA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endParaRPr lang="ru-RU" b="1" dirty="0">
              <a:ln w="19050">
                <a:solidFill>
                  <a:prstClr val="white"/>
                </a:solidFill>
                <a:prstDash val="solid"/>
              </a:ln>
              <a:solidFill>
                <a:srgbClr val="364CA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ИП Черноусова Наталья Владимировна</a:t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конный клуб «Галатея»</a:t>
            </a:r>
            <a:endParaRPr lang="ru-RU" b="1" dirty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тел. 8(923)472-45-71</a:t>
            </a:r>
          </a:p>
          <a:p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Е</a:t>
            </a:r>
            <a:r>
              <a:rPr lang="en-US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-mail   chernousovanata@mail.ru</a:t>
            </a: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г. Междуреченск</a:t>
            </a:r>
            <a:br>
              <a:rPr lang="ru-RU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9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21335462"/>
              </p:ext>
            </p:extLst>
          </p:nvPr>
        </p:nvGraphicFramePr>
        <p:xfrm>
          <a:off x="0" y="764704"/>
          <a:ext cx="9144000" cy="572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252536" y="764704"/>
            <a:ext cx="96125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alt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по данным на 2015 год в Междуреченске проживает 439 инвалидов в возрасте до 18 </a:t>
            </a:r>
            <a:r>
              <a:rPr lang="ru-RU" alt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лет 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22902" y="764704"/>
            <a:ext cx="8995946" cy="5386090"/>
            <a:chOff x="974252" y="747355"/>
            <a:chExt cx="7519369" cy="61131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74252" y="747355"/>
              <a:ext cx="7519369" cy="6113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48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Иппотерапия уникальный метод реабилитации и абилитации людей с ОВЗ:</a:t>
              </a:r>
            </a:p>
            <a:p>
              <a:pPr marL="685800" indent="-685800">
                <a:buFont typeface="Wingdings" panose="05000000000000000000" pitchFamily="2" charset="2"/>
                <a:buChar char="ü"/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Воздействует на физиологическом уровне</a:t>
              </a:r>
              <a:endPara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marL="685800" indent="-685800">
                <a:buFont typeface="Wingdings" panose="05000000000000000000" pitchFamily="2" charset="2"/>
                <a:buChar char="ü"/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Оказывает положительный эффект на психоэмоциональное состояние</a:t>
              </a:r>
            </a:p>
            <a:p>
              <a:pPr marL="685800" indent="-685800">
                <a:buFont typeface="Wingdings" panose="05000000000000000000" pitchFamily="2" charset="2"/>
                <a:buChar char="ü"/>
                <a:defRPr/>
              </a:pPr>
              <a:r>
                <a:rPr lang="ru-RU" sz="4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Является эффективным средством социализации</a:t>
              </a:r>
              <a:endPara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80528" y="755412"/>
            <a:ext cx="85779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43623"/>
            <a:ext cx="9144000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1D265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Иппотерапия показана при: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различных </a:t>
            </a: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двигательных 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нарушениях</a:t>
            </a:r>
            <a:endParaRPr lang="ru-RU" sz="4000" dirty="0"/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арушениях осанки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нарушениях мозгового кровоснабжения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азличных формах нарушения интеллекта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арушениях  психоэмоциональной сферы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оведенческих нарушениях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8964488" cy="781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Услуги конного клуба «Галатея»:</a:t>
            </a:r>
          </a:p>
          <a:p>
            <a:pPr algn="ctr">
              <a:defRPr/>
            </a:pPr>
            <a:endParaRPr lang="ru-RU" sz="14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Иппотерапия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Массовые катания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Катания на центральной площади города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Занятия верховой ездой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Фотосессии с лошадьми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Загородные прогулки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Катания на базе отдыха «Озерки»</a:t>
            </a:r>
          </a:p>
          <a:p>
            <a:pPr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670" y="65893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Финансовые показатели за 2015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890195"/>
              </p:ext>
            </p:extLst>
          </p:nvPr>
        </p:nvGraphicFramePr>
        <p:xfrm>
          <a:off x="215515" y="1726343"/>
          <a:ext cx="8496945" cy="2606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105171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</a:tr>
              <a:tr h="1141620"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год*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298000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3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80700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6" marR="91426" marT="45708" marB="45708">
                    <a:solidFill>
                      <a:srgbClr val="85A7E8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396553" y="4342899"/>
            <a:ext cx="9721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 * фактически финансово-хозяйственная деятельность в 2015 году велась 8 месяцев </a:t>
            </a:r>
            <a:r>
              <a:rPr lang="ru-RU" alt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Первоначально </a:t>
            </a:r>
            <a:r>
              <a:rPr lang="ru-RU" altLang="ru-RU" sz="3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в проект инвестировано 365 000 рублей.</a:t>
            </a:r>
          </a:p>
          <a:p>
            <a:pPr algn="ctr" eaLnBrk="1" hangingPunct="1">
              <a:defRPr/>
            </a:pPr>
            <a:endParaRPr lang="ru-RU" sz="36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494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8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 конном клубе можно узнать через:</a:t>
            </a:r>
          </a:p>
          <a:p>
            <a:pPr algn="ctr">
              <a:defRPr/>
            </a:pPr>
            <a:endParaRPr lang="ru-RU" sz="1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листовки, буклеты, визитки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г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ородские мероприятия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ероприятия нашего клуба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</a:t>
            </a: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364CA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естные СМИ</a:t>
            </a:r>
          </a:p>
          <a:p>
            <a:pPr algn="ctr">
              <a:defRPr/>
            </a:pPr>
            <a:endParaRPr lang="ru-RU" sz="14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85A7E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85A7E8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 smtClean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4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11151" r="33463"/>
          <a:stretch/>
        </p:blipFill>
        <p:spPr>
          <a:xfrm rot="21108110">
            <a:off x="357654" y="1449704"/>
            <a:ext cx="2880320" cy="4779056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1D2657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33201"/>
          <a:stretch/>
        </p:blipFill>
        <p:spPr>
          <a:xfrm>
            <a:off x="2773323" y="188640"/>
            <a:ext cx="5056966" cy="2738230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2C3665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8501" r="20863"/>
          <a:stretch/>
        </p:blipFill>
        <p:spPr>
          <a:xfrm rot="1041830">
            <a:off x="5556613" y="2583250"/>
            <a:ext cx="3175764" cy="3243446"/>
          </a:xfrm>
          <a:prstGeom prst="rect">
            <a:avLst/>
          </a:prstGeom>
          <a:scene3d>
            <a:camera prst="orthographicFront"/>
            <a:lightRig rig="balanced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2C3665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650" r="15350" b="21651"/>
          <a:stretch/>
        </p:blipFill>
        <p:spPr>
          <a:xfrm rot="18574272">
            <a:off x="3219399" y="3464304"/>
            <a:ext cx="2327067" cy="2253136"/>
          </a:xfrm>
          <a:prstGeom prst="rect">
            <a:avLst/>
          </a:prstGeom>
          <a:scene3d>
            <a:camera prst="orthographicFront"/>
            <a:lightRig rig="balanced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1D2657"/>
            </a:contourClr>
          </a:sp3d>
        </p:spPr>
      </p:pic>
      <p:sp>
        <p:nvSpPr>
          <p:cNvPr id="7" name="Прямоугольник 6"/>
          <p:cNvSpPr/>
          <p:nvPr/>
        </p:nvSpPr>
        <p:spPr>
          <a:xfrm rot="19743003">
            <a:off x="-1549851" y="29364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I </a:t>
            </a: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место </a:t>
            </a:r>
          </a:p>
          <a:p>
            <a:pPr algn="ctr">
              <a:defRPr/>
            </a:pP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на Кубке губернатора</a:t>
            </a:r>
          </a:p>
        </p:txBody>
      </p:sp>
    </p:spTree>
    <p:extLst>
      <p:ext uri="{BB962C8B-B14F-4D97-AF65-F5344CB8AC3E}">
        <p14:creationId xmlns:p14="http://schemas.microsoft.com/office/powerpoint/2010/main" val="370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964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8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2C366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За  8 месяцев 2015 года проведено 391 индивидуальное занятие по иппотерапии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2C366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10672" r="19363" b="2761"/>
          <a:stretch/>
        </p:blipFill>
        <p:spPr>
          <a:xfrm>
            <a:off x="62373" y="1619195"/>
            <a:ext cx="2880320" cy="2533293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1D2657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9838" r="12201"/>
          <a:stretch/>
        </p:blipFill>
        <p:spPr>
          <a:xfrm>
            <a:off x="4572000" y="4368452"/>
            <a:ext cx="3249898" cy="2362478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1D2657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9" t="26900" r="202" b="12201"/>
          <a:stretch/>
        </p:blipFill>
        <p:spPr>
          <a:xfrm>
            <a:off x="3123237" y="1613539"/>
            <a:ext cx="2664296" cy="2575486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364CAF"/>
            </a:extrusionClr>
            <a:contourClr>
              <a:srgbClr val="2C3665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8100" r="9838"/>
          <a:stretch/>
        </p:blipFill>
        <p:spPr>
          <a:xfrm>
            <a:off x="5988039" y="1631807"/>
            <a:ext cx="3059832" cy="2538949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1D2657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16001" r="12201"/>
          <a:stretch/>
        </p:blipFill>
        <p:spPr>
          <a:xfrm>
            <a:off x="827584" y="4368452"/>
            <a:ext cx="3168352" cy="2346927"/>
          </a:xfrm>
          <a:prstGeom prst="rect">
            <a:avLst/>
          </a:prstGeom>
          <a:scene3d>
            <a:camera prst="orthographicFront"/>
            <a:lightRig rig="contrasting" dir="t"/>
          </a:scene3d>
          <a:sp3d extrusionH="114300" contourW="114300" prstMaterial="dkEdge">
            <a:bevelT prst="relaxedInset"/>
            <a:extrusionClr>
              <a:srgbClr val="85A7E8"/>
            </a:extrusionClr>
            <a:contourClr>
              <a:srgbClr val="2C3665"/>
            </a:contourClr>
          </a:sp3d>
        </p:spPr>
      </p:pic>
    </p:spTree>
    <p:extLst>
      <p:ext uri="{BB962C8B-B14F-4D97-AF65-F5344CB8AC3E}">
        <p14:creationId xmlns:p14="http://schemas.microsoft.com/office/powerpoint/2010/main" val="36497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178</Words>
  <Application>Microsoft Office PowerPoint</Application>
  <PresentationFormat>Экран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Wingdings</vt:lpstr>
      <vt:lpstr>Тема Office</vt:lpstr>
      <vt:lpstr> ИП Черноусова Наталья Владимировна конный клуб «Галатея»     г. Междуреченск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ДС №40</cp:lastModifiedBy>
  <cp:revision>45</cp:revision>
  <dcterms:created xsi:type="dcterms:W3CDTF">2014-06-24T15:51:35Z</dcterms:created>
  <dcterms:modified xsi:type="dcterms:W3CDTF">2016-04-03T16:07:02Z</dcterms:modified>
</cp:coreProperties>
</file>