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74" r:id="rId5"/>
    <p:sldId id="258" r:id="rId6"/>
    <p:sldId id="275" r:id="rId7"/>
    <p:sldId id="277" r:id="rId8"/>
    <p:sldId id="276" r:id="rId9"/>
    <p:sldId id="259" r:id="rId10"/>
    <p:sldId id="261" r:id="rId11"/>
    <p:sldId id="260" r:id="rId12"/>
    <p:sldId id="262" r:id="rId13"/>
    <p:sldId id="263" r:id="rId14"/>
    <p:sldId id="265" r:id="rId15"/>
    <p:sldId id="264" r:id="rId16"/>
    <p:sldId id="266" r:id="rId17"/>
    <p:sldId id="267" r:id="rId18"/>
    <p:sldId id="268" r:id="rId19"/>
    <p:sldId id="269" r:id="rId20"/>
    <p:sldId id="273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B2FF"/>
    <a:srgbClr val="FF9933"/>
    <a:srgbClr val="CC00FF"/>
    <a:srgbClr val="CC66FF"/>
    <a:srgbClr val="FE9A56"/>
    <a:srgbClr val="1B2DB5"/>
    <a:srgbClr val="DFDB5F"/>
    <a:srgbClr val="F9BE9C"/>
    <a:srgbClr val="5FA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47" d="100"/>
          <a:sy n="47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68157-1AFA-44F2-83DC-C353F031D7A6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017B7-1D19-45F5-8F8E-C690D0CA39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2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17B7-1D19-45F5-8F8E-C690D0CA397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5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17B7-1D19-45F5-8F8E-C690D0CA397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7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17B7-1D19-45F5-8F8E-C690D0CA397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98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17B7-1D19-45F5-8F8E-C690D0CA397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0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06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2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73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FC37F-2640-4EC8-A24A-6F2C76130D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D976A-247C-4A7E-A794-83AF94A8428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70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38F21-1F2B-45B2-9ECA-DE8B0B50A1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8BA47-2CA7-422A-9CC2-2A8F462E8E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60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01ACE-17C8-45DE-AE18-BA3E05A64C1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EF928-F69C-451E-A25B-E9B3481080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1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941B1-9FEB-4BF9-A57D-321693458C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C1069-42F3-4361-BD41-523AAB3F25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69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CDDF1-3B05-47C1-951F-AEE574F58D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174D-8881-4F0F-BF98-0FA693B0C83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4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E7821-45BF-4D81-AC0E-B290BECEF4B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E125B-E644-4B34-8D2F-59FAF63A1CB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60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DA0A4-AF0D-430F-92E0-588516AA02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1DBAE-5FC1-4A52-802C-D23DE6B974C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23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F7E11-F162-45EA-8DAE-67762C1E4F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383D2-8665-49F7-BACA-5A610526A1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3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898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56885-7669-47C7-99CC-010CD068D4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A5BF-5010-4828-962D-1B68B94677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FF4C0-2A55-4F96-9A53-7FA560291D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5A8C7-EC80-455D-8C7D-B5F49D163D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3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C8D6F-DDA5-4C5B-A72A-25733030B09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91114-A857-427B-83AA-4161F22657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2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55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1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2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0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5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98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6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D54E5-42B9-4B34-9D5B-823E20DDF3AD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FAC3A-1C18-441B-AE3E-36EB31CD9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7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5E9EFF">
                <a:alpha val="34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B17F0F-CBA9-4D21-927F-E64B85B451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14.07.2016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878ADB-2B12-41F7-B503-C021911004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6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10" Type="http://schemas.openxmlformats.org/officeDocument/2006/relationships/image" Target="../media/image3.png"/><Relationship Id="rId4" Type="http://schemas.openxmlformats.org/officeDocument/2006/relationships/image" Target="../media/image32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58.jpeg"/><Relationship Id="rId2" Type="http://schemas.openxmlformats.org/officeDocument/2006/relationships/image" Target="../media/image38.jpe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24" Type="http://schemas.openxmlformats.org/officeDocument/2006/relationships/image" Target="../media/image4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23" Type="http://schemas.openxmlformats.org/officeDocument/2006/relationships/image" Target="../media/image3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2.png"/><Relationship Id="rId21" Type="http://schemas.openxmlformats.org/officeDocument/2006/relationships/image" Target="../media/image72.png"/><Relationship Id="rId7" Type="http://schemas.openxmlformats.org/officeDocument/2006/relationships/image" Target="../media/image6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4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11" Type="http://schemas.openxmlformats.org/officeDocument/2006/relationships/image" Target="../media/image6.png"/><Relationship Id="rId5" Type="http://schemas.openxmlformats.org/officeDocument/2006/relationships/image" Target="../media/image87.png"/><Relationship Id="rId10" Type="http://schemas.openxmlformats.org/officeDocument/2006/relationships/image" Target="../media/image5.png"/><Relationship Id="rId4" Type="http://schemas.openxmlformats.org/officeDocument/2006/relationships/image" Target="../media/image86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8005087@gmail.com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hyperlink" Target="mailto:chudoswim@gmail.com" TargetMode="Externa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11" Type="http://schemas.openxmlformats.org/officeDocument/2006/relationships/image" Target="../media/image3.pn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22.jpeg"/><Relationship Id="rId5" Type="http://schemas.openxmlformats.org/officeDocument/2006/relationships/image" Target="../media/image3.png"/><Relationship Id="rId10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26.jpg"/><Relationship Id="rId5" Type="http://schemas.openxmlformats.org/officeDocument/2006/relationships/image" Target="../media/image2.png"/><Relationship Id="rId10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0336" y="2982501"/>
            <a:ext cx="8666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Игнатьева Елена Владимировна</a:t>
            </a: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директор ДОЦ «Папайя» г. Юрга, врач-неонатолог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02" y="3901385"/>
            <a:ext cx="10299111" cy="295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ОЗДОРОВИТЕЛЬНЫЙ ЦЕНТР РАННЕГО ПЛАВАНИЯ «</a:t>
            </a:r>
            <a:r>
              <a:rPr lang="ru-RU" dirty="0" err="1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ПАПАйЯ</a:t>
            </a:r>
            <a:r>
              <a:rPr lang="ru-RU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975402" y="1615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FE9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ТРУСИКИ ДЕТСКИЕ НЕПРОМОКАЕМЫЕ</a:t>
            </a:r>
          </a:p>
          <a:p>
            <a:pPr algn="ctr"/>
            <a:r>
              <a:rPr lang="ru-RU" sz="2800" b="1" dirty="0">
                <a:solidFill>
                  <a:srgbClr val="FE9A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плавания в бассейне и открытом водоеме</a:t>
            </a:r>
          </a:p>
        </p:txBody>
      </p:sp>
    </p:spTree>
    <p:extLst>
      <p:ext uri="{BB962C8B-B14F-4D97-AF65-F5344CB8AC3E}">
        <p14:creationId xmlns:p14="http://schemas.microsoft.com/office/powerpoint/2010/main" val="329270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333698" y="1365113"/>
            <a:ext cx="1504497" cy="1504497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Овал 8"/>
          <p:cNvSpPr/>
          <p:nvPr/>
        </p:nvSpPr>
        <p:spPr>
          <a:xfrm>
            <a:off x="5348628" y="2888038"/>
            <a:ext cx="1504497" cy="1504497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Овал 9"/>
          <p:cNvSpPr/>
          <p:nvPr/>
        </p:nvSpPr>
        <p:spPr>
          <a:xfrm>
            <a:off x="5341588" y="4421341"/>
            <a:ext cx="1504497" cy="1504497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Группа 11"/>
          <p:cNvGrpSpPr/>
          <p:nvPr/>
        </p:nvGrpSpPr>
        <p:grpSpPr>
          <a:xfrm>
            <a:off x="6758850" y="1348920"/>
            <a:ext cx="4837069" cy="1515875"/>
            <a:chOff x="1624588" y="3484"/>
            <a:chExt cx="4956590" cy="1561706"/>
          </a:xfrm>
        </p:grpSpPr>
        <p:sp>
          <p:nvSpPr>
            <p:cNvPr id="13" name="Пятиугольник 12"/>
            <p:cNvSpPr/>
            <p:nvPr/>
          </p:nvSpPr>
          <p:spPr>
            <a:xfrm rot="10800000">
              <a:off x="1624588" y="3484"/>
              <a:ext cx="4956590" cy="1504497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ятиугольник 4"/>
            <p:cNvSpPr/>
            <p:nvPr/>
          </p:nvSpPr>
          <p:spPr>
            <a:xfrm>
              <a:off x="1768281" y="60693"/>
              <a:ext cx="4580466" cy="150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3441" tIns="87630" rIns="163576" bIns="87630" numCol="1" spcCol="1270" anchor="ctr" anchorCtr="0">
              <a:noAutofit/>
            </a:bodyPr>
            <a:lstStyle/>
            <a:p>
              <a:pPr lvl="0" algn="ctr" defTabSz="1022350"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 пропускают в воду бассейна фекалии ребенка, сохраняют воду чистой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5836" y="2941838"/>
            <a:ext cx="4956590" cy="1465100"/>
            <a:chOff x="1624588" y="1957084"/>
            <a:chExt cx="4956590" cy="1504497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16" name="Пятиугольник 15"/>
            <p:cNvSpPr/>
            <p:nvPr/>
          </p:nvSpPr>
          <p:spPr>
            <a:xfrm rot="10800000">
              <a:off x="1624588" y="1957084"/>
              <a:ext cx="4956590" cy="1504497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 rot="21600000">
              <a:off x="2000712" y="1957084"/>
              <a:ext cx="4580466" cy="150449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3441" tIns="87630" rIns="163576" bIns="87630" numCol="1" spcCol="1270" anchor="ctr" anchorCtr="0">
              <a:noAutofit/>
              <a:flatTx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Обеспечивают инфекционную безопасность каждого ребенка-пловца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699089" y="2946820"/>
            <a:ext cx="4896828" cy="1500977"/>
            <a:chOff x="1624588" y="3910685"/>
            <a:chExt cx="4956590" cy="1504497"/>
          </a:xfrm>
        </p:grpSpPr>
        <p:sp>
          <p:nvSpPr>
            <p:cNvPr id="19" name="Пятиугольник 18"/>
            <p:cNvSpPr/>
            <p:nvPr/>
          </p:nvSpPr>
          <p:spPr>
            <a:xfrm rot="10800000">
              <a:off x="1624588" y="3910685"/>
              <a:ext cx="4956590" cy="1504497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ятиугольник 4"/>
            <p:cNvSpPr/>
            <p:nvPr/>
          </p:nvSpPr>
          <p:spPr>
            <a:xfrm rot="21600000">
              <a:off x="2000712" y="3910685"/>
              <a:ext cx="4580466" cy="15044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3441" tIns="87630" rIns="163576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Защищают</a:t>
              </a:r>
              <a:r>
                <a:rPr lang="ru-RU" sz="2300" b="1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300" b="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нежную кожу </a:t>
              </a:r>
              <a:r>
                <a:rPr lang="ru-RU" sz="23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ребенка </a:t>
              </a:r>
              <a:r>
                <a:rPr lang="ru-RU" sz="2300" b="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 </a:t>
              </a:r>
              <a:r>
                <a:rPr lang="ru-RU" sz="23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песка и грязи при купании в открытом водоеме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5" y="6190530"/>
            <a:ext cx="1620032" cy="7630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17" y="367572"/>
            <a:ext cx="4538002" cy="6755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99" y="6393881"/>
            <a:ext cx="3248723" cy="3675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01" y="6405699"/>
            <a:ext cx="3379357" cy="3675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3248" y="204121"/>
            <a:ext cx="550565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ТРУСИКИ ДЕТСКИЕ НЕПРОМОКАЕМЫЕ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5" y="5453453"/>
            <a:ext cx="1333645" cy="1574351"/>
          </a:xfrm>
          <a:prstGeom prst="rect">
            <a:avLst/>
          </a:prstGeom>
        </p:spPr>
      </p:pic>
      <p:sp>
        <p:nvSpPr>
          <p:cNvPr id="27" name="Пятиугольник 26"/>
          <p:cNvSpPr/>
          <p:nvPr/>
        </p:nvSpPr>
        <p:spPr>
          <a:xfrm rot="10800000">
            <a:off x="6786178" y="4529822"/>
            <a:ext cx="4837069" cy="1460345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7523747" y="4614411"/>
            <a:ext cx="3845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Согласно отзывам мамочек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-отлично подходят для игры в песочнице</a:t>
            </a:r>
          </a:p>
        </p:txBody>
      </p:sp>
    </p:spTree>
    <p:extLst>
      <p:ext uri="{BB962C8B-B14F-4D97-AF65-F5344CB8AC3E}">
        <p14:creationId xmlns:p14="http://schemas.microsoft.com/office/powerpoint/2010/main" val="124653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78" y="1074542"/>
            <a:ext cx="6889267" cy="443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7640"/>
            <a:ext cx="10515600" cy="103690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РАБОТАЕТ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7263073" y="1489311"/>
            <a:ext cx="490070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универсальный </a:t>
            </a:r>
          </a:p>
          <a:p>
            <a:pPr marL="0" indent="0" eaLnBrk="1" hangingPunct="1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большой размер.</a:t>
            </a:r>
          </a:p>
          <a:p>
            <a:pPr marL="0" indent="0" eaLnBrk="1" hangingPunct="1"/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слоя, особенное соединение.</a:t>
            </a:r>
          </a:p>
          <a:p>
            <a:pPr marL="0" indent="0" eaLnBrk="1" hangingPunct="1"/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eaLnBrk="1" hangingPunct="1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Резинка в швах, доступна, продернута, не пришита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23" y="3715170"/>
            <a:ext cx="400050" cy="390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1" y="2909876"/>
            <a:ext cx="400050" cy="390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23" y="1543132"/>
            <a:ext cx="400050" cy="3905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08" y="6102227"/>
            <a:ext cx="1620032" cy="763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5916" y="5528376"/>
            <a:ext cx="698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работе процесс получения патента на полезный продукт</a:t>
            </a:r>
          </a:p>
        </p:txBody>
      </p:sp>
    </p:spTree>
    <p:extLst>
      <p:ext uri="{BB962C8B-B14F-4D97-AF65-F5344CB8AC3E}">
        <p14:creationId xmlns:p14="http://schemas.microsoft.com/office/powerpoint/2010/main" val="3429952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070" y="77631"/>
            <a:ext cx="10515600" cy="774057"/>
          </a:xfrm>
        </p:spPr>
        <p:txBody>
          <a:bodyPr>
            <a:norm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НАШЕЙ ПРОДУКЦИИ</a:t>
            </a: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5392737" y="1167416"/>
            <a:ext cx="67992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защита воды в бассейне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размер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материалы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приобретения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цена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5621">
            <a:off x="385159" y="1016867"/>
            <a:ext cx="2825322" cy="423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756938">
            <a:off x="1993778" y="2981725"/>
            <a:ext cx="3223778" cy="225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905" y="3961996"/>
            <a:ext cx="400050" cy="390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391" y="2365830"/>
            <a:ext cx="400050" cy="390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439" y="3208606"/>
            <a:ext cx="400050" cy="390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439" y="1468469"/>
            <a:ext cx="400050" cy="390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439" y="4770969"/>
            <a:ext cx="400050" cy="3905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08" y="6102227"/>
            <a:ext cx="1620032" cy="7630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6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0" y="2655229"/>
            <a:ext cx="2661313" cy="149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55848" r="17232"/>
          <a:stretch/>
        </p:blipFill>
        <p:spPr>
          <a:xfrm>
            <a:off x="2056948" y="4384199"/>
            <a:ext cx="2088108" cy="83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9" y="1278609"/>
            <a:ext cx="2347415" cy="131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26" y="2768183"/>
            <a:ext cx="2347415" cy="131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1" b="32338"/>
          <a:stretch/>
        </p:blipFill>
        <p:spPr>
          <a:xfrm>
            <a:off x="2739736" y="1310534"/>
            <a:ext cx="2415105" cy="137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55848" r="17232"/>
          <a:stretch/>
        </p:blipFill>
        <p:spPr>
          <a:xfrm>
            <a:off x="259709" y="4384198"/>
            <a:ext cx="2088108" cy="83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8" t="55848" r="17232"/>
          <a:stretch/>
        </p:blipFill>
        <p:spPr>
          <a:xfrm>
            <a:off x="2956521" y="4377699"/>
            <a:ext cx="2088108" cy="83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1064" y="3016832"/>
            <a:ext cx="1330418" cy="237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709" y="375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И ОБЪЕМ ПРОДАЖ 2008 -2015 Г.Г.</a:t>
            </a:r>
          </a:p>
        </p:txBody>
      </p:sp>
      <p:grpSp>
        <p:nvGrpSpPr>
          <p:cNvPr id="24" name="Группа 47"/>
          <p:cNvGrpSpPr>
            <a:grpSpLocks/>
          </p:cNvGrpSpPr>
          <p:nvPr/>
        </p:nvGrpSpPr>
        <p:grpSpPr bwMode="auto">
          <a:xfrm>
            <a:off x="7845696" y="4323677"/>
            <a:ext cx="931863" cy="1254125"/>
            <a:chOff x="8054437" y="4154268"/>
            <a:chExt cx="931119" cy="1253931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386" y="4596029"/>
              <a:ext cx="812170" cy="81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338030">
              <a:off x="8104781" y="4308267"/>
              <a:ext cx="819708" cy="81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Рисунок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43777">
              <a:off x="8054437" y="4154268"/>
              <a:ext cx="929581" cy="852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Группа 46"/>
          <p:cNvGrpSpPr>
            <a:grpSpLocks/>
          </p:cNvGrpSpPr>
          <p:nvPr/>
        </p:nvGrpSpPr>
        <p:grpSpPr bwMode="auto">
          <a:xfrm>
            <a:off x="10058729" y="1107466"/>
            <a:ext cx="1338137" cy="4440142"/>
            <a:chOff x="9639855" y="955756"/>
            <a:chExt cx="1384467" cy="4854287"/>
          </a:xfrm>
        </p:grpSpPr>
        <p:pic>
          <p:nvPicPr>
            <p:cNvPr id="29" name="Рисунок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627963">
              <a:off x="9659201" y="1017806"/>
              <a:ext cx="997155" cy="873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Рисунок 3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1582">
              <a:off x="9804384" y="4785606"/>
              <a:ext cx="1170055" cy="102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Рисунок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9840424" y="4434421"/>
              <a:ext cx="968396" cy="8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Рисунок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58461">
              <a:off x="9886287" y="4084401"/>
              <a:ext cx="1021451" cy="102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Рисунок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984658">
              <a:off x="9812584" y="3568495"/>
              <a:ext cx="1188858" cy="109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Рисунок 3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6523">
              <a:off x="9858179" y="3540043"/>
              <a:ext cx="1017535" cy="1017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Рисунок 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003773">
              <a:off x="9709314" y="3254623"/>
              <a:ext cx="1170055" cy="102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Рисунок 3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055">
              <a:off x="9639855" y="3070198"/>
              <a:ext cx="1106649" cy="968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Рисунок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27967">
              <a:off x="9963971" y="3065143"/>
              <a:ext cx="765593" cy="765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Рисунок 4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43777">
              <a:off x="9806977" y="1264640"/>
              <a:ext cx="1188858" cy="109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Рисунок 4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66794">
              <a:off x="9885515" y="2645478"/>
              <a:ext cx="1187984" cy="108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Рисунок 4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6035">
              <a:off x="9679905" y="2512672"/>
              <a:ext cx="968396" cy="8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Рисунок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91582">
              <a:off x="9694689" y="2105402"/>
              <a:ext cx="1170055" cy="102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29"/>
          <p:cNvSpPr txBox="1">
            <a:spLocks noChangeArrowheads="1"/>
          </p:cNvSpPr>
          <p:nvPr/>
        </p:nvSpPr>
        <p:spPr bwMode="auto">
          <a:xfrm>
            <a:off x="7648459" y="5553434"/>
            <a:ext cx="1664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2008-2014 </a:t>
            </a:r>
            <a:r>
              <a:rPr 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8"/>
          <p:cNvSpPr txBox="1">
            <a:spLocks noChangeArrowheads="1"/>
          </p:cNvSpPr>
          <p:nvPr/>
        </p:nvSpPr>
        <p:spPr bwMode="auto">
          <a:xfrm>
            <a:off x="9245693" y="5464140"/>
            <a:ext cx="2891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май-декабрь 2015г.</a:t>
            </a:r>
          </a:p>
        </p:txBody>
      </p:sp>
      <p:sp>
        <p:nvSpPr>
          <p:cNvPr id="44" name="Стрелка вниз 43"/>
          <p:cNvSpPr/>
          <p:nvPr/>
        </p:nvSpPr>
        <p:spPr>
          <a:xfrm rot="10800000">
            <a:off x="6500081" y="1280139"/>
            <a:ext cx="652238" cy="46669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TextBox 49"/>
          <p:cNvSpPr txBox="1">
            <a:spLocks noChangeArrowheads="1"/>
          </p:cNvSpPr>
          <p:nvPr/>
        </p:nvSpPr>
        <p:spPr bwMode="auto">
          <a:xfrm>
            <a:off x="9580742" y="626812"/>
            <a:ext cx="17279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3500 шт.</a:t>
            </a:r>
          </a:p>
        </p:txBody>
      </p:sp>
      <p:sp>
        <p:nvSpPr>
          <p:cNvPr id="46" name="TextBox 30"/>
          <p:cNvSpPr txBox="1">
            <a:spLocks noChangeArrowheads="1"/>
          </p:cNvSpPr>
          <p:nvPr/>
        </p:nvSpPr>
        <p:spPr bwMode="auto">
          <a:xfrm>
            <a:off x="7618956" y="3291008"/>
            <a:ext cx="145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 шт./г.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56" y="5408716"/>
            <a:ext cx="1333645" cy="157435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08" y="6102227"/>
            <a:ext cx="1620032" cy="763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58"/>
          <a:stretch/>
        </p:blipFill>
        <p:spPr>
          <a:xfrm>
            <a:off x="221473" y="5121893"/>
            <a:ext cx="4933368" cy="139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68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2163780" cy="1325563"/>
          </a:xfrm>
        </p:spPr>
        <p:txBody>
          <a:bodyPr>
            <a:norm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ВЫПУСКАЕМОЙ ПРОДУКЦИИ</a:t>
            </a:r>
            <a:endParaRPr lang="ru-RU" sz="4200" dirty="0">
              <a:solidFill>
                <a:srgbClr val="1B2D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6" y="5379388"/>
            <a:ext cx="1333645" cy="157435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78" y="6102227"/>
            <a:ext cx="1620032" cy="7630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  <p:pic>
        <p:nvPicPr>
          <p:cNvPr id="1026" name="Picture 2" descr="http://4udo8.ru/images/2294_1024x1065_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76" y="1156453"/>
            <a:ext cx="86535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udo8.ru/images/2211_1024x1064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8" y="1105308"/>
            <a:ext cx="86644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udo8.ru/images/2333_1024x1065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22" y="1127532"/>
            <a:ext cx="900000" cy="9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4udo8.ru/images/2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9" y="1100004"/>
            <a:ext cx="900000" cy="9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4udo8.ru/images/2391_1024x1071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45" y="1056124"/>
            <a:ext cx="900000" cy="94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4udo8.ru/images/121_1024x896_pn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16" y="2013431"/>
            <a:ext cx="102857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4udo8.ru/images/129_1024x896_pn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52" y="2135935"/>
            <a:ext cx="1080000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4udo8.ru/images/101_1024x896_pn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3" y="1984474"/>
            <a:ext cx="102857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4udo8.ru/images/132_1024x896_pn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41" y="2135965"/>
            <a:ext cx="1080000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4udo8.ru/images/2361_1024x1065_pn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76" y="1165309"/>
            <a:ext cx="86535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4udo8.ru/images/2181_1024x1064_png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88" y="1153585"/>
            <a:ext cx="86616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4udo8.ru/images/1323_2_1024x896_png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09" y="10361864"/>
            <a:ext cx="1080000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4udo8.ru/images/2186_1024x1067_pn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29" y="1135161"/>
            <a:ext cx="86373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4udo8.ru/images/237_1024x1065_pn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44" y="1160365"/>
            <a:ext cx="86535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4udo8.ru/images/1182_2__1024x896_pn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25" y="2115375"/>
            <a:ext cx="102857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4udo8.ru/images/1183_2_1024x896_png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597" y="2158435"/>
            <a:ext cx="102857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://4udo8.ru/images/137_1024x896_png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30" y="2139091"/>
            <a:ext cx="1080000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://4udo8.ru/images/139_1024x896_png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20" y="2065309"/>
            <a:ext cx="102857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://4udo8.ru/images/133_1024x896_png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09" y="2158435"/>
            <a:ext cx="1080000" cy="9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1" y="3292905"/>
            <a:ext cx="1427280" cy="1297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7632" y="3242862"/>
            <a:ext cx="7125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Более 32 вариантов,  частое обновление коллекции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Возможность комплектовать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Индивидуальный дизайн ( для детских центров)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Именные трусики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Пошив по индивидуальным меркам ( для особенных детей)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Элитная линейка «</a:t>
            </a:r>
            <a:r>
              <a:rPr lang="ru-RU" sz="2000" b="1" dirty="0" err="1"/>
              <a:t>акванаряды</a:t>
            </a:r>
            <a:r>
              <a:rPr lang="ru-RU" sz="2000" b="1" dirty="0"/>
              <a:t>» ( в стадии разработки)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Линейка сопутствующих товаров ( полотенца, халатики для купания, пляжные наряды)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74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870" y="211700"/>
            <a:ext cx="10514012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КАНАЛЫ ПРОДВИЖЕНИЯ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6" y="5379388"/>
            <a:ext cx="1333645" cy="15743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78" y="6102227"/>
            <a:ext cx="1620032" cy="7630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001857" y="817960"/>
            <a:ext cx="5002658" cy="4308529"/>
          </a:xfrm>
          <a:prstGeom prst="ellipse">
            <a:avLst/>
          </a:prstGeom>
          <a:solidFill>
            <a:srgbClr val="5F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SMM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социальных платформ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844698" y="1906292"/>
            <a:ext cx="4549975" cy="4138120"/>
          </a:xfrm>
          <a:prstGeom prst="ellipse">
            <a:avLst/>
          </a:prstGeom>
          <a:solidFill>
            <a:srgbClr val="F9BE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ПЯМОЙ МАРКЕТИНГ</a:t>
            </a:r>
          </a:p>
          <a:p>
            <a:pPr algn="ctr"/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[e-mail </a:t>
            </a:r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рассылки</a:t>
            </a:r>
          </a:p>
          <a:p>
            <a:pPr algn="ctr"/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Интернет-магазин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(Landing Page)</a:t>
            </a:r>
          </a:p>
          <a:p>
            <a:pPr algn="ctr"/>
            <a:r>
              <a:rPr 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тематических семинарах, встречах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9" name="Овал 8"/>
          <p:cNvSpPr/>
          <p:nvPr/>
        </p:nvSpPr>
        <p:spPr>
          <a:xfrm>
            <a:off x="7547675" y="1906292"/>
            <a:ext cx="4431235" cy="4000233"/>
          </a:xfrm>
          <a:prstGeom prst="ellipse">
            <a:avLst/>
          </a:prstGeom>
          <a:solidFill>
            <a:srgbClr val="DFD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Продажи через посредников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бассейны, магазины розничной торговли, оптовые склады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20889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86" y="6154605"/>
            <a:ext cx="1620032" cy="7630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10" y="6389744"/>
            <a:ext cx="3248723" cy="3675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65" y="6471320"/>
            <a:ext cx="3379357" cy="319964"/>
          </a:xfrm>
          <a:prstGeom prst="rect">
            <a:avLst/>
          </a:prstGeom>
        </p:spPr>
      </p:pic>
      <p:pic>
        <p:nvPicPr>
          <p:cNvPr id="3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2717800"/>
            <a:ext cx="1560512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6716" y="465221"/>
            <a:ext cx="802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ПОТЕНЦИАЛ РОСТА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7474" y="4030398"/>
            <a:ext cx="5376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ВСЯ РОССИЯ – БОЛЕЕ 70 ДЕТСКИХ ЦЕНТРОВ И САДОВ</a:t>
            </a:r>
          </a:p>
          <a:p>
            <a:r>
              <a:rPr lang="ru-RU" dirty="0"/>
              <a:t>КАЗАХСТАН   -   ПЕРВЫЕ ЗАКАЗЧИКИ В 2016 ГОДУ</a:t>
            </a:r>
          </a:p>
          <a:p>
            <a:r>
              <a:rPr lang="ru-RU" dirty="0"/>
              <a:t>БЕЛАРУССИЯ – ПЕРВЫЕ ПОСТАВКИ В МИНСК В 2016</a:t>
            </a:r>
          </a:p>
          <a:p>
            <a:r>
              <a:rPr lang="ru-RU" dirty="0"/>
              <a:t>ИНТЕРНЕТ- МАГАЗИНЫ</a:t>
            </a:r>
          </a:p>
          <a:p>
            <a:r>
              <a:rPr lang="ru-RU" dirty="0"/>
              <a:t>ПЛОЩАДКИ «СОВМЕСТНЫЕ ПОКУПКИ»</a:t>
            </a:r>
          </a:p>
          <a:p>
            <a:r>
              <a:rPr lang="ru-RU" dirty="0"/>
              <a:t>ОПТОВЫЕ И РОЗНИЧНЫЕ МАГАЗИНЫ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216" y="1344112"/>
            <a:ext cx="5036882" cy="22766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60" y="1374956"/>
            <a:ext cx="5123682" cy="2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5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32408"/>
            <a:ext cx="10515600" cy="752166"/>
          </a:xfrm>
        </p:spPr>
        <p:txBody>
          <a:bodyPr>
            <a:norm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И ПЛАНЫ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4" y="6143315"/>
            <a:ext cx="1620032" cy="7630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69" y="6376033"/>
            <a:ext cx="3248723" cy="367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91" y="6423625"/>
            <a:ext cx="3379357" cy="319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248" y="122436"/>
            <a:ext cx="1524000" cy="80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Объект 3"/>
          <p:cNvSpPr txBox="1">
            <a:spLocks/>
          </p:cNvSpPr>
          <p:nvPr/>
        </p:nvSpPr>
        <p:spPr>
          <a:xfrm>
            <a:off x="259863" y="1079190"/>
            <a:ext cx="3611001" cy="50641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МАЙ- ДЕКАБРЬ-2015 год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ОБОРОТ ВОЗРОС В 10 РАЗ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НАШИ ПОСТОЯННЫЕ ЗАКАЗЧИКИ- БОЛЕЕ 70 ДЕТСКИХ БАССЕЙНОВ РОССИИ ( ЦЕНТР, СИБИРЬ, УРАЛ, ДАЛЬНИЙ ВОСТОК, СЕВЕР), КАЗАХСТАН,БЕЛОРУССИЯ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СЕРТИФИЦИРОВАЛИ ТОВАР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НАЧАТА ПРОЦЕДУРА ОФОРМЛЕНИЯ ПАТЕНТА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СОЗДАНО ДОПОЛНИТЕЛЬНО 3 РАБОЧИХ МЕСТА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ПРИОБРЕТЕНО НОВОЕ ОБОРУДОВАНИЕ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ВНЕДРИЛИ В ПРОИЗВОДСТВО НОВЫЕ МОДЕЛИ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55258" y="1175594"/>
            <a:ext cx="374312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ЗА 3 МЕСЯЦА 2016Г ОБОРОТ ВЫРОС НА 40% ( с учетом сезонного спада- эпидемия гриппа)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ЗАКЛЮЧИЛИ ДОГОВОР ПОСТАВКИ С СЕТЬЮ ДЕТСКИХ МАГАЗИНОВ «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NATI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» (СИБИРСКИЙ ФЕДЕРАЛЬНЫЙ ОКРУГ)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ПОСТОЯННЫЕ КЛИЕНТЫ-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   ДЕТСКИЕ БАССЕЙНЫ ИЗ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     60 ГОРОДОВ РОССИИ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ПОБЕДА В РЕГИОНАЛЬНОМ КОНКУРСЕ «ЛУЧШИЙ СОЦИАЛЬНЫЙ ПРОЕКТ»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ПЛАНИРУЕМ РАЗРАБОТКУ ТОВАРНОГО ЗНАКА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СТРЕМИМСЯ К УВЕЛИЧЕНИЮ ОБОРОТА ДО 1500-2000 ЕДИНИЦ ПРОДУКЦИИ В МЕСЯЦ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ПЛАНИРУЕМ ВЫПУСК ЭЛИТНОЙ ЛИНЕЙКИ ПРОДУКЦИИ «АКВАНАРЯДЫ»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741" y="846472"/>
            <a:ext cx="4616517" cy="41692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63341" y="720272"/>
            <a:ext cx="242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2016 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1060" y="5063785"/>
            <a:ext cx="336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ГЕОГРАФИЯ ОТГРУЗОК 2016 ГОД</a:t>
            </a:r>
          </a:p>
        </p:txBody>
      </p:sp>
    </p:spTree>
    <p:extLst>
      <p:ext uri="{BB962C8B-B14F-4D97-AF65-F5344CB8AC3E}">
        <p14:creationId xmlns:p14="http://schemas.microsoft.com/office/powerpoint/2010/main" val="3302291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3889" y="1010193"/>
            <a:ext cx="3962772" cy="533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605" y="1358900"/>
            <a:ext cx="2266950" cy="299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605" y="1955598"/>
            <a:ext cx="30289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8" y="1148062"/>
            <a:ext cx="2538412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3913" y="1193800"/>
            <a:ext cx="2330450" cy="31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2836" y="1054100"/>
            <a:ext cx="2909457" cy="381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076" y="135559"/>
            <a:ext cx="10515600" cy="655353"/>
          </a:xfrm>
        </p:spPr>
        <p:txBody>
          <a:bodyPr>
            <a:no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НАШИХ ПОКУПАТЕЛЕЙ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20" y="6125998"/>
            <a:ext cx="1620032" cy="7630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2" y="6376033"/>
            <a:ext cx="3248723" cy="367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84" y="6423625"/>
            <a:ext cx="3379357" cy="3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7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75" y="1570024"/>
            <a:ext cx="2998373" cy="2726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6352" y="3969901"/>
            <a:ext cx="90983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Игнатьева Елена Владимировна</a:t>
            </a:r>
          </a:p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ДОЦ «Папайя» г. Юрга, врач-неонатолог</a:t>
            </a:r>
          </a:p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предприниматель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Игнатьев А.Б.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Юрга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8005087@gmail.com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chudoswim@gmail.com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920" y="6125998"/>
            <a:ext cx="1620032" cy="7630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2" y="6376033"/>
            <a:ext cx="3248723" cy="367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84" y="6423625"/>
            <a:ext cx="3379357" cy="319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1" y="2763361"/>
            <a:ext cx="5877657" cy="8749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332" y="2152795"/>
            <a:ext cx="7721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ТРУСИКИ ДЕТСКИЕ НЕПРОМОКАЕМЫЕ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7936" y="369695"/>
            <a:ext cx="9673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ОЗДОРОВИТЕЛЬНЫЙ ЦЕНТР РАННЕГО ПЛАВАНИЯ «</a:t>
            </a:r>
            <a:r>
              <a:rPr lang="ru-RU" sz="3600" dirty="0" err="1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ПАПАйЯ</a:t>
            </a:r>
            <a:r>
              <a:rPr lang="ru-RU" sz="36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0089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3977" y="209627"/>
            <a:ext cx="9143999" cy="1131443"/>
          </a:xfrm>
        </p:spPr>
        <p:txBody>
          <a:bodyPr>
            <a:noAutofit/>
          </a:bodyPr>
          <a:lstStyle/>
          <a:p>
            <a:pPr algn="ctr"/>
            <a:br>
              <a:rPr lang="ru-RU" sz="38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8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СОЗДАТЕЛЬ и РУКОВОДИТЕЛЬ</a:t>
            </a:r>
            <a:br>
              <a:rPr lang="ru-RU" sz="38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Игнатьева Елена Владимировна</a:t>
            </a:r>
            <a:endParaRPr lang="ru-RU" sz="3800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218367" y="1479128"/>
            <a:ext cx="9057909" cy="399850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- врач-неонатолог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по специальности           - 27лет (по настоящее время)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индивидуальный предприниматель   - 1997-2013гг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ДЦ «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ПАПАйЯ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-  2007-по настоящее время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«Лучший Предприниматель Кемеровской области-2009г.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«Гемма-2011»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«Лучший Социальный Проект» Кузбасса-2015г</a:t>
            </a: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08" y="6102227"/>
            <a:ext cx="1620032" cy="763006"/>
          </a:xfrm>
          <a:prstGeom prst="rect">
            <a:avLst/>
          </a:prstGeom>
        </p:spPr>
      </p:pic>
      <p:sp>
        <p:nvSpPr>
          <p:cNvPr id="6" name="AutoShape 2" descr="blob:https%3A//web.whatsapp.com/cc048a02-4c1e-4350-a9b9-6e672286a9c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 flipV="1">
            <a:off x="537492" y="2036358"/>
            <a:ext cx="449179" cy="264841"/>
          </a:xfrm>
          <a:prstGeom prst="notchedRightArrow">
            <a:avLst/>
          </a:prstGeom>
          <a:solidFill>
            <a:srgbClr val="CC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C66FF"/>
              </a:solidFill>
            </a:endParaRPr>
          </a:p>
        </p:txBody>
      </p:sp>
      <p:sp>
        <p:nvSpPr>
          <p:cNvPr id="17" name="Стрелка вправо с вырезом 16"/>
          <p:cNvSpPr/>
          <p:nvPr/>
        </p:nvSpPr>
        <p:spPr>
          <a:xfrm flipV="1">
            <a:off x="537492" y="2518253"/>
            <a:ext cx="449179" cy="264841"/>
          </a:xfrm>
          <a:prstGeom prst="notchedRightArrow">
            <a:avLst/>
          </a:prstGeom>
          <a:solidFill>
            <a:srgbClr val="CC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с вырезом 17"/>
          <p:cNvSpPr/>
          <p:nvPr/>
        </p:nvSpPr>
        <p:spPr>
          <a:xfrm flipV="1">
            <a:off x="529389" y="2992415"/>
            <a:ext cx="449179" cy="264841"/>
          </a:xfrm>
          <a:prstGeom prst="notchedRightArrow">
            <a:avLst/>
          </a:prstGeom>
          <a:solidFill>
            <a:srgbClr val="CC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право с вырезом 18"/>
          <p:cNvSpPr/>
          <p:nvPr/>
        </p:nvSpPr>
        <p:spPr>
          <a:xfrm flipV="1">
            <a:off x="537492" y="3478382"/>
            <a:ext cx="449179" cy="264841"/>
          </a:xfrm>
          <a:prstGeom prst="notchedRightArrow">
            <a:avLst/>
          </a:prstGeom>
          <a:solidFill>
            <a:srgbClr val="CC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с вырезом 19"/>
          <p:cNvSpPr/>
          <p:nvPr/>
        </p:nvSpPr>
        <p:spPr>
          <a:xfrm flipV="1">
            <a:off x="532293" y="4185981"/>
            <a:ext cx="449179" cy="264841"/>
          </a:xfrm>
          <a:prstGeom prst="notchedRightArrow">
            <a:avLst/>
          </a:prstGeom>
          <a:solidFill>
            <a:srgbClr val="CC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право с вырезом 20"/>
          <p:cNvSpPr/>
          <p:nvPr/>
        </p:nvSpPr>
        <p:spPr>
          <a:xfrm flipV="1">
            <a:off x="529389" y="4701342"/>
            <a:ext cx="449179" cy="264841"/>
          </a:xfrm>
          <a:prstGeom prst="notchedRightArrow">
            <a:avLst/>
          </a:prstGeom>
          <a:solidFill>
            <a:srgbClr val="CC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79" y="6399829"/>
            <a:ext cx="3379357" cy="319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16" y="2690055"/>
            <a:ext cx="1929512" cy="29945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02" y="527204"/>
            <a:ext cx="1622138" cy="21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31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>
          <a:xfrm>
            <a:off x="2179638" y="5089525"/>
            <a:ext cx="7832725" cy="1263650"/>
          </a:xfrm>
        </p:spPr>
        <p:txBody>
          <a:bodyPr/>
          <a:lstStyle/>
          <a:p>
            <a:pPr algn="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697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3248" y="301663"/>
            <a:ext cx="11725914" cy="1037176"/>
          </a:xfrm>
        </p:spPr>
        <p:txBody>
          <a:bodyPr>
            <a:noAutofit/>
          </a:bodyPr>
          <a:lstStyle/>
          <a:p>
            <a:pPr algn="ctr"/>
            <a:br>
              <a:rPr lang="ru-RU" sz="38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 РАННЕГО ВОЗРАСТА – ЗАЛОГ ЗДОРОВЬЯ НАЦИИ В БУДУЩЕМ</a:t>
            </a:r>
            <a:endParaRPr lang="ru-RU" sz="3800" dirty="0">
              <a:solidFill>
                <a:srgbClr val="1B2D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362101" y="1980735"/>
            <a:ext cx="4736553" cy="295316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новорожденных детей имеют проблемы</a:t>
            </a:r>
          </a:p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грудничковое и раннее плавание помогает их решить</a:t>
            </a:r>
          </a:p>
        </p:txBody>
      </p:sp>
      <p:pic>
        <p:nvPicPr>
          <p:cNvPr id="10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0917" y="1415374"/>
            <a:ext cx="5678245" cy="4483594"/>
          </a:xfrm>
          <a:effectLst>
            <a:outerShdw blurRad="292100" dist="50800" dir="5400000" algn="ctr" rotWithShape="0">
              <a:srgbClr val="000000">
                <a:alpha val="43137"/>
              </a:srgbClr>
            </a:outerShdw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0" y="2130103"/>
            <a:ext cx="400050" cy="390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079051"/>
            <a:ext cx="400050" cy="390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08" y="6102227"/>
            <a:ext cx="1620032" cy="7630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0388" y="1020369"/>
            <a:ext cx="5158506" cy="3865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818" y="2786912"/>
            <a:ext cx="1566432" cy="1566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633" y="4199276"/>
            <a:ext cx="1627094" cy="1627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81" y="1430084"/>
            <a:ext cx="2181225" cy="2181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762" y="3258778"/>
            <a:ext cx="2181225" cy="2181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88" y="4307683"/>
            <a:ext cx="2181225" cy="2181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3"/>
          <p:cNvSpPr txBox="1">
            <a:spLocks/>
          </p:cNvSpPr>
          <p:nvPr/>
        </p:nvSpPr>
        <p:spPr>
          <a:xfrm>
            <a:off x="765350" y="997739"/>
            <a:ext cx="4629323" cy="4638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в г. Юрге ДОЦ «</a:t>
            </a:r>
            <a:r>
              <a:rPr lang="ru-RU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ПАПАйЯ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начал свою работу</a:t>
            </a:r>
          </a:p>
          <a:p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момента открытия ДОЦ «</a:t>
            </a:r>
            <a:r>
              <a:rPr lang="ru-RU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ПАПАйЯ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посетило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6500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детей от 0 до 3 лет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765" y="4309941"/>
            <a:ext cx="2181225" cy="2181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90" y="4212045"/>
            <a:ext cx="400050" cy="390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96" y="2007106"/>
            <a:ext cx="400050" cy="39052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0038" y="-74259"/>
            <a:ext cx="11545689" cy="1220218"/>
          </a:xfrm>
        </p:spPr>
        <p:txBody>
          <a:bodyPr>
            <a:no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оздоровительный центр раннего плавания «</a:t>
            </a:r>
            <a:r>
              <a:rPr lang="ru-RU" sz="4200" dirty="0" err="1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ПАПАйЯ</a:t>
            </a:r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200" dirty="0">
              <a:solidFill>
                <a:srgbClr val="1B2D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08" y="6102227"/>
            <a:ext cx="1620032" cy="763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66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3"/>
          <p:cNvSpPr txBox="1">
            <a:spLocks/>
          </p:cNvSpPr>
          <p:nvPr/>
        </p:nvSpPr>
        <p:spPr>
          <a:xfrm>
            <a:off x="1229969" y="1349769"/>
            <a:ext cx="6461741" cy="3753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особенных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и детей из малообеспеченных семей</a:t>
            </a:r>
          </a:p>
          <a:p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новорожденным  </a:t>
            </a:r>
            <a:r>
              <a:rPr lang="ru-RU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Юргинцам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первое посещение в подарок</a:t>
            </a:r>
          </a:p>
          <a:p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 </a:t>
            </a:r>
            <a:r>
              <a:rPr lang="ru-RU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БЕСПЛАТНО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консультация педиатра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8" y="4305530"/>
            <a:ext cx="400050" cy="390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00" y="1879312"/>
            <a:ext cx="400050" cy="39052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03337" y="269730"/>
            <a:ext cx="11545689" cy="785032"/>
          </a:xfrm>
        </p:spPr>
        <p:txBody>
          <a:bodyPr>
            <a:no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Социальная миссия- бонусы и льготы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527" y="6196156"/>
            <a:ext cx="1620032" cy="763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91" y="804003"/>
            <a:ext cx="3507836" cy="4677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939" y="3135570"/>
            <a:ext cx="2613665" cy="195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38" y="3142560"/>
            <a:ext cx="40005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985">
            <a:off x="6808878" y="117737"/>
            <a:ext cx="1746089" cy="2620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3"/>
          <p:cNvSpPr txBox="1">
            <a:spLocks/>
          </p:cNvSpPr>
          <p:nvPr/>
        </p:nvSpPr>
        <p:spPr>
          <a:xfrm>
            <a:off x="1070159" y="1116649"/>
            <a:ext cx="8631662" cy="5072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ГРУДНИЧКИ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от 0 до 4х лет -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плаваниелечит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АКВАМАМА-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плаваем вместе в группах «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мама+малыш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ВРЕМЕННОБЕРЕМЕННА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подготовка к родам для беременных</a:t>
            </a: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 плавания «</a:t>
            </a:r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Вырастайка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от 4 до 7 лет, обучаем, закаляем,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оздоравливаем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–более 60 детей в год</a:t>
            </a:r>
          </a:p>
          <a:p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дети от 7 до 12 лет ( занятия в городском СК)- обучаем плавать правильно, лечим плаванием, закаляем – более 40 детей в год</a:t>
            </a:r>
          </a:p>
          <a:p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взрослые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группы «Я научусь плавать»- от 12 до 99 лет</a:t>
            </a: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пенсионеры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суставная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аквагимнастика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9" y="3547535"/>
            <a:ext cx="400050" cy="39052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03337" y="269730"/>
            <a:ext cx="11545689" cy="785032"/>
          </a:xfrm>
        </p:spPr>
        <p:txBody>
          <a:bodyPr>
            <a:no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Учим плавать всех- от 0 до 99 лет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5422204"/>
            <a:ext cx="1333645" cy="15743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527" y="6196156"/>
            <a:ext cx="1620032" cy="763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9" y="5031679"/>
            <a:ext cx="400050" cy="390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9" y="2437316"/>
            <a:ext cx="400050" cy="3905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09" y="1830185"/>
            <a:ext cx="400050" cy="3905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73" y="4198618"/>
            <a:ext cx="400050" cy="3905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73" y="1286445"/>
            <a:ext cx="400050" cy="390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1504">
            <a:off x="8299269" y="1051505"/>
            <a:ext cx="2219975" cy="1739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7325">
            <a:off x="9077757" y="3924813"/>
            <a:ext cx="1698670" cy="2264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40" y="2240800"/>
            <a:ext cx="2622392" cy="1958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687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31" y="4553636"/>
            <a:ext cx="1031809" cy="1375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855" y="2085177"/>
            <a:ext cx="2851630" cy="1603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3"/>
          <p:cNvSpPr txBox="1">
            <a:spLocks/>
          </p:cNvSpPr>
          <p:nvPr/>
        </p:nvSpPr>
        <p:spPr>
          <a:xfrm>
            <a:off x="1229969" y="1349769"/>
            <a:ext cx="8768241" cy="375383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тарты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ползунков»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-2009 год-72 малыша-бесплатное участие, впервые в России, стали традиционными</a:t>
            </a:r>
          </a:p>
          <a:p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Автобебигонки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-любимые ежегодные городские соревнования – более 150 семей</a:t>
            </a:r>
          </a:p>
          <a:p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портивный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непоседа»  -     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фотоконкурсы в </a:t>
            </a:r>
            <a:r>
              <a:rPr lang="ru-RU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соцсетях</a:t>
            </a: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городских выставках 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37" y="4625831"/>
            <a:ext cx="400050" cy="390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79" y="1869620"/>
            <a:ext cx="400050" cy="390525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86400" y="163531"/>
            <a:ext cx="11545689" cy="1486418"/>
          </a:xfrm>
        </p:spPr>
        <p:txBody>
          <a:bodyPr>
            <a:no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200" dirty="0" err="1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ПАПАйЯ</a:t>
            </a:r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известна в Кузбассе и России</a:t>
            </a:r>
            <a:b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социальные проекты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527" y="6196156"/>
            <a:ext cx="1620032" cy="763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79" y="3514048"/>
            <a:ext cx="400050" cy="390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269" y="869410"/>
            <a:ext cx="1818820" cy="1213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376" y="3845068"/>
            <a:ext cx="1477583" cy="2123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3873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трелка вниз 26"/>
          <p:cNvSpPr/>
          <p:nvPr/>
        </p:nvSpPr>
        <p:spPr>
          <a:xfrm>
            <a:off x="10865451" y="2864633"/>
            <a:ext cx="465221" cy="1070410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085215">
            <a:off x="8752544" y="1306797"/>
            <a:ext cx="449089" cy="1190246"/>
          </a:xfrm>
          <a:prstGeom prst="down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олния 21"/>
          <p:cNvSpPr/>
          <p:nvPr/>
        </p:nvSpPr>
        <p:spPr>
          <a:xfrm>
            <a:off x="10263548" y="1143852"/>
            <a:ext cx="834514" cy="1086856"/>
          </a:xfrm>
          <a:prstGeom prst="lightningBol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399072" y="287347"/>
            <a:ext cx="3476522" cy="10675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6924" y="166566"/>
            <a:ext cx="3818104" cy="18472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263550" y="2178675"/>
            <a:ext cx="1612044" cy="7774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64"/>
          <a:stretch/>
        </p:blipFill>
        <p:spPr>
          <a:xfrm>
            <a:off x="3027847" y="1563122"/>
            <a:ext cx="1015539" cy="295991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156823" y="5278530"/>
            <a:ext cx="4462030" cy="513088"/>
          </a:xfrm>
        </p:spPr>
        <p:txBody>
          <a:bodyPr>
            <a:noAutofit/>
          </a:bodyPr>
          <a:lstStyle/>
          <a:p>
            <a:pPr lvl="0" algn="ctr"/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93" y="6441090"/>
            <a:ext cx="3379357" cy="3199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7472" y="274534"/>
            <a:ext cx="363349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занятий плаванием каждому ребенку  от 0 до 3х лет необходимы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специальные непромокаемые трусики</a:t>
            </a:r>
            <a:b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3822" y="303332"/>
            <a:ext cx="3281772" cy="92333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КАЛ РЕБЕНКА-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ОПАСНО!</a:t>
            </a:r>
          </a:p>
          <a:p>
            <a:r>
              <a:rPr lang="ru-RU" sz="1600" b="1" dirty="0"/>
              <a:t>СОДЕРЖИТ ОПАСНЫЕ МИКРОБЫ!</a:t>
            </a:r>
          </a:p>
        </p:txBody>
      </p:sp>
      <p:sp>
        <p:nvSpPr>
          <p:cNvPr id="19" name="Стрелка вниз 18"/>
          <p:cNvSpPr/>
          <p:nvPr/>
        </p:nvSpPr>
        <p:spPr>
          <a:xfrm rot="2556864">
            <a:off x="1781197" y="1244959"/>
            <a:ext cx="504693" cy="961821"/>
          </a:xfrm>
          <a:prstGeom prst="downArrow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958563">
            <a:off x="1047189" y="3753962"/>
            <a:ext cx="1996827" cy="524770"/>
          </a:xfrm>
          <a:prstGeom prst="rightArrow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263549" y="2248969"/>
            <a:ext cx="16120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Слив воды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дезинфекция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281419" y="3949896"/>
            <a:ext cx="1640338" cy="1972124"/>
          </a:xfrm>
          <a:prstGeom prst="rect">
            <a:avLst/>
          </a:prstGeom>
          <a:ln w="571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УБЫТКИ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tx1"/>
                </a:solidFill>
              </a:rPr>
              <a:t>простой не менее 2х суток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tx1"/>
                </a:solidFill>
              </a:rPr>
              <a:t>Непредвиденные расходы  по воде, </a:t>
            </a:r>
          </a:p>
          <a:p>
            <a:r>
              <a:rPr lang="ru-RU" sz="1000" b="1" dirty="0">
                <a:solidFill>
                  <a:schemeClr val="tx1"/>
                </a:solidFill>
              </a:rPr>
              <a:t>         электроэнергии,</a:t>
            </a:r>
          </a:p>
          <a:p>
            <a:r>
              <a:rPr lang="ru-RU" sz="1000" b="1" dirty="0">
                <a:solidFill>
                  <a:schemeClr val="tx1"/>
                </a:solidFill>
              </a:rPr>
              <a:t>          химикатам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от 20000руб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</a:rPr>
              <a:t>(зависят от размера чаши)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14" y="2283222"/>
            <a:ext cx="1408849" cy="14088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1" name="Прямоугольник 30"/>
          <p:cNvSpPr/>
          <p:nvPr/>
        </p:nvSpPr>
        <p:spPr>
          <a:xfrm>
            <a:off x="2792216" y="4604392"/>
            <a:ext cx="6624821" cy="13084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ИНФЕКЦИОННАЯ БЕЗОПАСНОСТЬ  </a:t>
            </a:r>
          </a:p>
        </p:txBody>
      </p:sp>
      <p:sp>
        <p:nvSpPr>
          <p:cNvPr id="32" name="Стрелка вниз 31"/>
          <p:cNvSpPr/>
          <p:nvPr/>
        </p:nvSpPr>
        <p:spPr>
          <a:xfrm>
            <a:off x="8240202" y="3719826"/>
            <a:ext cx="958000" cy="927183"/>
          </a:xfrm>
          <a:prstGeom prst="downArrow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35" y="455978"/>
            <a:ext cx="1620032" cy="76300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88" y="2606703"/>
            <a:ext cx="2892975" cy="15063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2" name="Прямоугольник 11"/>
          <p:cNvSpPr/>
          <p:nvPr/>
        </p:nvSpPr>
        <p:spPr>
          <a:xfrm>
            <a:off x="221570" y="2111123"/>
            <a:ext cx="2241848" cy="1486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МНОГОСТУПЕНЧАТАЯ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СИСТЕМА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ФИЛЬТРАЦИИ 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ОЧИСТКИ ВОДЫ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18062" y="355716"/>
            <a:ext cx="1622941" cy="1015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МОЧА РЕБЕНКА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СТЕРИЛЬНА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НЕ ОПАСНА!</a:t>
            </a:r>
          </a:p>
        </p:txBody>
      </p:sp>
    </p:spTree>
    <p:extLst>
      <p:ext uri="{BB962C8B-B14F-4D97-AF65-F5344CB8AC3E}">
        <p14:creationId xmlns:p14="http://schemas.microsoft.com/office/powerpoint/2010/main" val="73415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право 14"/>
          <p:cNvSpPr/>
          <p:nvPr/>
        </p:nvSpPr>
        <p:spPr>
          <a:xfrm>
            <a:off x="4593099" y="2454768"/>
            <a:ext cx="3015554" cy="2835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Учли недостатки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04" y="786394"/>
            <a:ext cx="2708660" cy="270866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01468" y="210180"/>
            <a:ext cx="11990532" cy="1004023"/>
          </a:xfrm>
        </p:spPr>
        <p:txBody>
          <a:bodyPr>
            <a:noAutofit/>
          </a:bodyPr>
          <a:lstStyle/>
          <a:p>
            <a:pPr algn="ctr"/>
            <a: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НАЙТИ РЕШЕНИЕ ЗАСТАВИЛА РЕАЛЬНОСТЬ</a:t>
            </a:r>
            <a:br>
              <a:rPr lang="ru-RU" sz="4200" dirty="0">
                <a:solidFill>
                  <a:srgbClr val="1B2D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200" dirty="0">
              <a:solidFill>
                <a:srgbClr val="1B2D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2351670" y="1719419"/>
            <a:ext cx="3043004" cy="2815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Изучили достоинства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80820" y="863824"/>
            <a:ext cx="2968051" cy="2743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все трусики мира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" y="6044412"/>
            <a:ext cx="12192000" cy="9833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" y="5278530"/>
            <a:ext cx="1333645" cy="15743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08" y="6102227"/>
            <a:ext cx="1620032" cy="7630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51" y="6376033"/>
            <a:ext cx="3248723" cy="3675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53" y="6417677"/>
            <a:ext cx="3379357" cy="319964"/>
          </a:xfrm>
          <a:prstGeom prst="rect">
            <a:avLst/>
          </a:prstGeom>
        </p:spPr>
      </p:pic>
      <p:sp>
        <p:nvSpPr>
          <p:cNvPr id="2" name="Стрелка влево 1"/>
          <p:cNvSpPr/>
          <p:nvPr/>
        </p:nvSpPr>
        <p:spPr>
          <a:xfrm>
            <a:off x="8951495" y="2298216"/>
            <a:ext cx="2763945" cy="27857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539764" y="3297649"/>
            <a:ext cx="20149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ПОСТОЯННО</a:t>
            </a:r>
          </a:p>
          <a:p>
            <a:pPr algn="ctr"/>
            <a:r>
              <a: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УЛУЧШАЕМ</a:t>
            </a:r>
          </a:p>
        </p:txBody>
      </p:sp>
    </p:spTree>
    <p:extLst>
      <p:ext uri="{BB962C8B-B14F-4D97-AF65-F5344CB8AC3E}">
        <p14:creationId xmlns:p14="http://schemas.microsoft.com/office/powerpoint/2010/main" val="3294333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818</Words>
  <Application>Microsoft Office PowerPoint</Application>
  <PresentationFormat>Широкоэкранный</PresentationFormat>
  <Paragraphs>158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1_Тема Office</vt:lpstr>
      <vt:lpstr>ДЕТСКИЙ ОЗДОРОВИТЕЛЬНЫЙ ЦЕНТР РАННЕГО ПЛАВАНИЯ «ПАПАйЯ»</vt:lpstr>
      <vt:lpstr>  СОЗДАТЕЛЬ и РУКОВОДИТЕЛЬ Игнатьева Елена Владимировна</vt:lpstr>
      <vt:lpstr> ЗДОРОВЬЕ ДЕТЕЙ РАННЕГО ВОЗРАСТА – ЗАЛОГ ЗДОРОВЬЯ НАЦИИ В БУДУЩЕМ</vt:lpstr>
      <vt:lpstr>Детский оздоровительный центр раннего плавания «ПАПАйЯ»</vt:lpstr>
      <vt:lpstr>Социальная миссия- бонусы и льготы</vt:lpstr>
      <vt:lpstr>Учим плавать всех- от 0 до 99 лет</vt:lpstr>
      <vt:lpstr>«ПАПАйЯ» известна в Кузбассе и России социальные проекты </vt:lpstr>
      <vt:lpstr>   </vt:lpstr>
      <vt:lpstr>НАЙТИ РЕШЕНИЕ ЗАСТАВИЛА РЕАЛЬНОСТЬ </vt:lpstr>
      <vt:lpstr>Презентация PowerPoint</vt:lpstr>
      <vt:lpstr>КАК ЭТО РАБОТАЕТ</vt:lpstr>
      <vt:lpstr>ДОСТОИНСТВА НАШЕЙ ПРОДУКЦИИ</vt:lpstr>
      <vt:lpstr>ПРОИЗВОДСТВО И ОБЪЕМ ПРОДАЖ 2008 -2015 Г.Г.</vt:lpstr>
      <vt:lpstr>АССОРТИМЕНТ ВЫПУСКАЕМОЙ ПРОДУКЦИИ</vt:lpstr>
      <vt:lpstr>ЭФФЕКТИВНЫЕ КАНАЛЫ ПРОДВИЖЕНИЯ</vt:lpstr>
      <vt:lpstr>Презентация PowerPoint</vt:lpstr>
      <vt:lpstr>ДОСТИЖЕНИЯ И ПЛАНЫ</vt:lpstr>
      <vt:lpstr>ОТЗЫВЫ НАШИХ ПОКУПАТЕЛЕЙ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ТРУСИКИ КУПАЛЬНЫЕ ТРЕХСЛОЙНЫЕ для плавания в бассейне и открытом водоеме</dc:title>
  <dc:creator>Анна Зайкова</dc:creator>
  <cp:lastModifiedBy>Елена Игнатьева</cp:lastModifiedBy>
  <cp:revision>137</cp:revision>
  <dcterms:created xsi:type="dcterms:W3CDTF">2016-01-27T12:14:52Z</dcterms:created>
  <dcterms:modified xsi:type="dcterms:W3CDTF">2016-07-14T08:36:44Z</dcterms:modified>
</cp:coreProperties>
</file>