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7" r:id="rId9"/>
    <p:sldId id="268" r:id="rId10"/>
    <p:sldId id="269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FFCCCC"/>
    <a:srgbClr val="660033"/>
    <a:srgbClr val="FFFFCC"/>
    <a:srgbClr val="FFFF99"/>
    <a:srgbClr val="FF99CC"/>
    <a:srgbClr val="FF99FF"/>
    <a:srgbClr val="FF6600"/>
    <a:srgbClr val="6633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5" d="100"/>
          <a:sy n="75" d="100"/>
        </p:scale>
        <p:origin x="-12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F2C54-6D62-49EE-958D-3FFF955FA102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</dgm:pt>
    <dgm:pt modelId="{EAE81184-B378-4653-99BA-76FE4E9D19E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Низкие риски</a:t>
          </a:r>
          <a:endParaRPr lang="ru-RU" sz="1800" b="1" dirty="0"/>
        </a:p>
      </dgm:t>
    </dgm:pt>
    <dgm:pt modelId="{C6EF18B0-A04F-48DE-995D-2C0E8841A076}" type="parTrans" cxnId="{EEBB7EEE-F4DD-43CD-A831-D571D0EC9122}">
      <dgm:prSet/>
      <dgm:spPr/>
      <dgm:t>
        <a:bodyPr/>
        <a:lstStyle/>
        <a:p>
          <a:endParaRPr lang="ru-RU"/>
        </a:p>
      </dgm:t>
    </dgm:pt>
    <dgm:pt modelId="{5C335DBA-BA92-4CDF-95E2-87371C41FB6C}" type="sibTrans" cxnId="{EEBB7EEE-F4DD-43CD-A831-D571D0EC9122}">
      <dgm:prSet/>
      <dgm:spPr/>
      <dgm:t>
        <a:bodyPr/>
        <a:lstStyle/>
        <a:p>
          <a:endParaRPr lang="ru-RU"/>
        </a:p>
      </dgm:t>
    </dgm:pt>
    <dgm:pt modelId="{5911D8BC-C22E-448E-9058-9A48E8E654C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Низкие инвестиции</a:t>
          </a:r>
          <a:endParaRPr lang="ru-RU" sz="1800" b="1" dirty="0"/>
        </a:p>
      </dgm:t>
    </dgm:pt>
    <dgm:pt modelId="{B81F3CAE-D96C-4895-8A55-B6D613067F16}" type="parTrans" cxnId="{0A5D3F03-17E4-4041-96B8-4FDB810F5C11}">
      <dgm:prSet/>
      <dgm:spPr/>
      <dgm:t>
        <a:bodyPr/>
        <a:lstStyle/>
        <a:p>
          <a:endParaRPr lang="ru-RU"/>
        </a:p>
      </dgm:t>
    </dgm:pt>
    <dgm:pt modelId="{BFFE288B-F4A8-47E9-ABC1-FB7B0E637C56}" type="sibTrans" cxnId="{0A5D3F03-17E4-4041-96B8-4FDB810F5C11}">
      <dgm:prSet/>
      <dgm:spPr/>
      <dgm:t>
        <a:bodyPr/>
        <a:lstStyle/>
        <a:p>
          <a:endParaRPr lang="ru-RU"/>
        </a:p>
      </dgm:t>
    </dgm:pt>
    <dgm:pt modelId="{4897EB8C-F9DD-420B-AE7A-136E93C0836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Востребованность даже в кризис</a:t>
          </a:r>
          <a:endParaRPr lang="ru-RU" sz="1800" b="1" dirty="0"/>
        </a:p>
      </dgm:t>
    </dgm:pt>
    <dgm:pt modelId="{F37A8C51-7173-4CBE-BBC6-0D984A873BF2}" type="parTrans" cxnId="{54345062-5341-4878-87F0-118224D9E596}">
      <dgm:prSet/>
      <dgm:spPr/>
      <dgm:t>
        <a:bodyPr/>
        <a:lstStyle/>
        <a:p>
          <a:endParaRPr lang="ru-RU"/>
        </a:p>
      </dgm:t>
    </dgm:pt>
    <dgm:pt modelId="{BA9B709A-0B1A-4118-A631-DC10C8037C32}" type="sibTrans" cxnId="{54345062-5341-4878-87F0-118224D9E596}">
      <dgm:prSet/>
      <dgm:spPr/>
      <dgm:t>
        <a:bodyPr/>
        <a:lstStyle/>
        <a:p>
          <a:endParaRPr lang="ru-RU"/>
        </a:p>
      </dgm:t>
    </dgm:pt>
    <dgm:pt modelId="{BEEAD59B-C8CE-4D0A-9805-866C62BF9CB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/>
            <a:t>Прозрачность деятельности</a:t>
          </a:r>
          <a:endParaRPr lang="ru-RU" sz="1800" b="1" dirty="0"/>
        </a:p>
      </dgm:t>
    </dgm:pt>
    <dgm:pt modelId="{98165728-D552-44D0-B8D0-953C67678987}" type="parTrans" cxnId="{3FBEDB9E-B597-43EF-B984-6CDF33D1E18D}">
      <dgm:prSet/>
      <dgm:spPr/>
      <dgm:t>
        <a:bodyPr/>
        <a:lstStyle/>
        <a:p>
          <a:endParaRPr lang="ru-RU"/>
        </a:p>
      </dgm:t>
    </dgm:pt>
    <dgm:pt modelId="{1137FE19-8EC3-4154-AA42-AEF32279CE0C}" type="sibTrans" cxnId="{3FBEDB9E-B597-43EF-B984-6CDF33D1E18D}">
      <dgm:prSet/>
      <dgm:spPr/>
      <dgm:t>
        <a:bodyPr/>
        <a:lstStyle/>
        <a:p>
          <a:endParaRPr lang="ru-RU"/>
        </a:p>
      </dgm:t>
    </dgm:pt>
    <dgm:pt modelId="{750EBF75-9FDB-4B72-A370-0F70F457464B}" type="pres">
      <dgm:prSet presAssocID="{AD5F2C54-6D62-49EE-958D-3FFF955FA1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48A100-7292-48E7-B56B-3828453A3229}" type="pres">
      <dgm:prSet presAssocID="{EAE81184-B378-4653-99BA-76FE4E9D19E4}" presName="root" presStyleCnt="0"/>
      <dgm:spPr/>
    </dgm:pt>
    <dgm:pt modelId="{ED330743-F088-4184-8751-B08A0251DE91}" type="pres">
      <dgm:prSet presAssocID="{EAE81184-B378-4653-99BA-76FE4E9D19E4}" presName="rootComposite" presStyleCnt="0"/>
      <dgm:spPr/>
    </dgm:pt>
    <dgm:pt modelId="{6B12EF74-0208-4C1B-9B08-DA66134C65CD}" type="pres">
      <dgm:prSet presAssocID="{EAE81184-B378-4653-99BA-76FE4E9D19E4}" presName="rootText" presStyleLbl="node1" presStyleIdx="0" presStyleCnt="4" custLinFactNeighborX="-4794" custLinFactNeighborY="-4255"/>
      <dgm:spPr/>
      <dgm:t>
        <a:bodyPr/>
        <a:lstStyle/>
        <a:p>
          <a:endParaRPr lang="ru-RU"/>
        </a:p>
      </dgm:t>
    </dgm:pt>
    <dgm:pt modelId="{4F656282-2235-4800-AF87-412EEB9BABF5}" type="pres">
      <dgm:prSet presAssocID="{EAE81184-B378-4653-99BA-76FE4E9D19E4}" presName="rootConnector" presStyleLbl="node1" presStyleIdx="0" presStyleCnt="4"/>
      <dgm:spPr/>
      <dgm:t>
        <a:bodyPr/>
        <a:lstStyle/>
        <a:p>
          <a:endParaRPr lang="ru-RU"/>
        </a:p>
      </dgm:t>
    </dgm:pt>
    <dgm:pt modelId="{C96114A7-D54D-46C6-8411-8A7E87B2C9A0}" type="pres">
      <dgm:prSet presAssocID="{EAE81184-B378-4653-99BA-76FE4E9D19E4}" presName="childShape" presStyleCnt="0"/>
      <dgm:spPr/>
    </dgm:pt>
    <dgm:pt modelId="{BEB4CCD0-7E42-4A3C-8AB4-62C1BD6019EE}" type="pres">
      <dgm:prSet presAssocID="{5911D8BC-C22E-448E-9058-9A48E8E654CD}" presName="root" presStyleCnt="0"/>
      <dgm:spPr/>
    </dgm:pt>
    <dgm:pt modelId="{E57134D5-D2DB-4244-A64A-E9C8A06A91A0}" type="pres">
      <dgm:prSet presAssocID="{5911D8BC-C22E-448E-9058-9A48E8E654CD}" presName="rootComposite" presStyleCnt="0"/>
      <dgm:spPr/>
    </dgm:pt>
    <dgm:pt modelId="{04ACC533-B814-4C9D-B071-7B276EEBDE9C}" type="pres">
      <dgm:prSet presAssocID="{5911D8BC-C22E-448E-9058-9A48E8E654CD}" presName="rootText" presStyleLbl="node1" presStyleIdx="1" presStyleCnt="4" custLinFactNeighborY="-4255"/>
      <dgm:spPr/>
      <dgm:t>
        <a:bodyPr/>
        <a:lstStyle/>
        <a:p>
          <a:endParaRPr lang="ru-RU"/>
        </a:p>
      </dgm:t>
    </dgm:pt>
    <dgm:pt modelId="{866CEAC4-6199-440F-A552-F6800A54E7B8}" type="pres">
      <dgm:prSet presAssocID="{5911D8BC-C22E-448E-9058-9A48E8E654CD}" presName="rootConnector" presStyleLbl="node1" presStyleIdx="1" presStyleCnt="4"/>
      <dgm:spPr/>
      <dgm:t>
        <a:bodyPr/>
        <a:lstStyle/>
        <a:p>
          <a:endParaRPr lang="ru-RU"/>
        </a:p>
      </dgm:t>
    </dgm:pt>
    <dgm:pt modelId="{4DE92CBD-8A1C-4D0E-A906-E7AACD4501F1}" type="pres">
      <dgm:prSet presAssocID="{5911D8BC-C22E-448E-9058-9A48E8E654CD}" presName="childShape" presStyleCnt="0"/>
      <dgm:spPr/>
    </dgm:pt>
    <dgm:pt modelId="{DE41AD2C-8BCD-45ED-9AA2-7C72F6BD50F1}" type="pres">
      <dgm:prSet presAssocID="{4897EB8C-F9DD-420B-AE7A-136E93C08368}" presName="root" presStyleCnt="0"/>
      <dgm:spPr/>
    </dgm:pt>
    <dgm:pt modelId="{F5940CF6-D593-4E93-B036-9642C5528AA2}" type="pres">
      <dgm:prSet presAssocID="{4897EB8C-F9DD-420B-AE7A-136E93C08368}" presName="rootComposite" presStyleCnt="0"/>
      <dgm:spPr/>
    </dgm:pt>
    <dgm:pt modelId="{AB7364BA-074B-4E89-A088-78CF35D19E76}" type="pres">
      <dgm:prSet presAssocID="{4897EB8C-F9DD-420B-AE7A-136E93C08368}" presName="rootText" presStyleLbl="node1" presStyleIdx="2" presStyleCnt="4" custScaleX="127756" custLinFactNeighborY="-4255"/>
      <dgm:spPr/>
      <dgm:t>
        <a:bodyPr/>
        <a:lstStyle/>
        <a:p>
          <a:endParaRPr lang="ru-RU"/>
        </a:p>
      </dgm:t>
    </dgm:pt>
    <dgm:pt modelId="{414BCE62-48D1-44A2-BCC7-3EFCE23555A8}" type="pres">
      <dgm:prSet presAssocID="{4897EB8C-F9DD-420B-AE7A-136E93C08368}" presName="rootConnector" presStyleLbl="node1" presStyleIdx="2" presStyleCnt="4"/>
      <dgm:spPr/>
      <dgm:t>
        <a:bodyPr/>
        <a:lstStyle/>
        <a:p>
          <a:endParaRPr lang="ru-RU"/>
        </a:p>
      </dgm:t>
    </dgm:pt>
    <dgm:pt modelId="{F221ED31-2168-47B7-967D-297FDDE0351A}" type="pres">
      <dgm:prSet presAssocID="{4897EB8C-F9DD-420B-AE7A-136E93C08368}" presName="childShape" presStyleCnt="0"/>
      <dgm:spPr/>
    </dgm:pt>
    <dgm:pt modelId="{B4F00BA8-29CE-48AC-A0FE-73847D304B6E}" type="pres">
      <dgm:prSet presAssocID="{BEEAD59B-C8CE-4D0A-9805-866C62BF9CB9}" presName="root" presStyleCnt="0"/>
      <dgm:spPr/>
    </dgm:pt>
    <dgm:pt modelId="{93316BC6-B679-4DE4-AB13-BEDA7AB85148}" type="pres">
      <dgm:prSet presAssocID="{BEEAD59B-C8CE-4D0A-9805-866C62BF9CB9}" presName="rootComposite" presStyleCnt="0"/>
      <dgm:spPr/>
    </dgm:pt>
    <dgm:pt modelId="{65B0C383-14FB-4AA9-B78B-EBDD68E54FCC}" type="pres">
      <dgm:prSet presAssocID="{BEEAD59B-C8CE-4D0A-9805-866C62BF9CB9}" presName="rootText" presStyleLbl="node1" presStyleIdx="3" presStyleCnt="4" custLinFactNeighborY="-4255"/>
      <dgm:spPr/>
      <dgm:t>
        <a:bodyPr/>
        <a:lstStyle/>
        <a:p>
          <a:endParaRPr lang="ru-RU"/>
        </a:p>
      </dgm:t>
    </dgm:pt>
    <dgm:pt modelId="{E80A715B-CF49-4DB1-8BAA-3275213995C3}" type="pres">
      <dgm:prSet presAssocID="{BEEAD59B-C8CE-4D0A-9805-866C62BF9CB9}" presName="rootConnector" presStyleLbl="node1" presStyleIdx="3" presStyleCnt="4"/>
      <dgm:spPr/>
      <dgm:t>
        <a:bodyPr/>
        <a:lstStyle/>
        <a:p>
          <a:endParaRPr lang="ru-RU"/>
        </a:p>
      </dgm:t>
    </dgm:pt>
    <dgm:pt modelId="{BD2EECC0-58AA-447B-97DC-1FBF5CCB2073}" type="pres">
      <dgm:prSet presAssocID="{BEEAD59B-C8CE-4D0A-9805-866C62BF9CB9}" presName="childShape" presStyleCnt="0"/>
      <dgm:spPr/>
    </dgm:pt>
  </dgm:ptLst>
  <dgm:cxnLst>
    <dgm:cxn modelId="{F9FC0EF1-FFCD-41AF-91AB-46C76E50965E}" type="presOf" srcId="{BEEAD59B-C8CE-4D0A-9805-866C62BF9CB9}" destId="{E80A715B-CF49-4DB1-8BAA-3275213995C3}" srcOrd="1" destOrd="0" presId="urn:microsoft.com/office/officeart/2005/8/layout/hierarchy3"/>
    <dgm:cxn modelId="{0A5D3F03-17E4-4041-96B8-4FDB810F5C11}" srcId="{AD5F2C54-6D62-49EE-958D-3FFF955FA102}" destId="{5911D8BC-C22E-448E-9058-9A48E8E654CD}" srcOrd="1" destOrd="0" parTransId="{B81F3CAE-D96C-4895-8A55-B6D613067F16}" sibTransId="{BFFE288B-F4A8-47E9-ABC1-FB7B0E637C56}"/>
    <dgm:cxn modelId="{3FBEDB9E-B597-43EF-B984-6CDF33D1E18D}" srcId="{AD5F2C54-6D62-49EE-958D-3FFF955FA102}" destId="{BEEAD59B-C8CE-4D0A-9805-866C62BF9CB9}" srcOrd="3" destOrd="0" parTransId="{98165728-D552-44D0-B8D0-953C67678987}" sibTransId="{1137FE19-8EC3-4154-AA42-AEF32279CE0C}"/>
    <dgm:cxn modelId="{EBE0AB95-36BA-492A-9D31-1F1BB480C3D7}" type="presOf" srcId="{EAE81184-B378-4653-99BA-76FE4E9D19E4}" destId="{6B12EF74-0208-4C1B-9B08-DA66134C65CD}" srcOrd="0" destOrd="0" presId="urn:microsoft.com/office/officeart/2005/8/layout/hierarchy3"/>
    <dgm:cxn modelId="{9FEAB516-B18C-4559-AEF3-B234681A2201}" type="presOf" srcId="{5911D8BC-C22E-448E-9058-9A48E8E654CD}" destId="{04ACC533-B814-4C9D-B071-7B276EEBDE9C}" srcOrd="0" destOrd="0" presId="urn:microsoft.com/office/officeart/2005/8/layout/hierarchy3"/>
    <dgm:cxn modelId="{54345062-5341-4878-87F0-118224D9E596}" srcId="{AD5F2C54-6D62-49EE-958D-3FFF955FA102}" destId="{4897EB8C-F9DD-420B-AE7A-136E93C08368}" srcOrd="2" destOrd="0" parTransId="{F37A8C51-7173-4CBE-BBC6-0D984A873BF2}" sibTransId="{BA9B709A-0B1A-4118-A631-DC10C8037C32}"/>
    <dgm:cxn modelId="{EEBB7EEE-F4DD-43CD-A831-D571D0EC9122}" srcId="{AD5F2C54-6D62-49EE-958D-3FFF955FA102}" destId="{EAE81184-B378-4653-99BA-76FE4E9D19E4}" srcOrd="0" destOrd="0" parTransId="{C6EF18B0-A04F-48DE-995D-2C0E8841A076}" sibTransId="{5C335DBA-BA92-4CDF-95E2-87371C41FB6C}"/>
    <dgm:cxn modelId="{6B792BD8-84DD-4C0F-A46D-1F6B4F7A669D}" type="presOf" srcId="{AD5F2C54-6D62-49EE-958D-3FFF955FA102}" destId="{750EBF75-9FDB-4B72-A370-0F70F457464B}" srcOrd="0" destOrd="0" presId="urn:microsoft.com/office/officeart/2005/8/layout/hierarchy3"/>
    <dgm:cxn modelId="{900B850A-189C-4D6C-BB36-B6DBD074AB83}" type="presOf" srcId="{BEEAD59B-C8CE-4D0A-9805-866C62BF9CB9}" destId="{65B0C383-14FB-4AA9-B78B-EBDD68E54FCC}" srcOrd="0" destOrd="0" presId="urn:microsoft.com/office/officeart/2005/8/layout/hierarchy3"/>
    <dgm:cxn modelId="{25347F65-D9D1-4EDA-9B2E-022A138D4D9B}" type="presOf" srcId="{EAE81184-B378-4653-99BA-76FE4E9D19E4}" destId="{4F656282-2235-4800-AF87-412EEB9BABF5}" srcOrd="1" destOrd="0" presId="urn:microsoft.com/office/officeart/2005/8/layout/hierarchy3"/>
    <dgm:cxn modelId="{11BEBC79-EB70-4BD1-A16F-65FA066A9465}" type="presOf" srcId="{5911D8BC-C22E-448E-9058-9A48E8E654CD}" destId="{866CEAC4-6199-440F-A552-F6800A54E7B8}" srcOrd="1" destOrd="0" presId="urn:microsoft.com/office/officeart/2005/8/layout/hierarchy3"/>
    <dgm:cxn modelId="{864FADEB-65D9-4E25-8947-58E1EACD16DE}" type="presOf" srcId="{4897EB8C-F9DD-420B-AE7A-136E93C08368}" destId="{AB7364BA-074B-4E89-A088-78CF35D19E76}" srcOrd="0" destOrd="0" presId="urn:microsoft.com/office/officeart/2005/8/layout/hierarchy3"/>
    <dgm:cxn modelId="{6FF227C8-0F2C-4C61-9C62-63016F536F07}" type="presOf" srcId="{4897EB8C-F9DD-420B-AE7A-136E93C08368}" destId="{414BCE62-48D1-44A2-BCC7-3EFCE23555A8}" srcOrd="1" destOrd="0" presId="urn:microsoft.com/office/officeart/2005/8/layout/hierarchy3"/>
    <dgm:cxn modelId="{C85947A7-C6A9-4151-B5DF-29C0256E17B2}" type="presParOf" srcId="{750EBF75-9FDB-4B72-A370-0F70F457464B}" destId="{BC48A100-7292-48E7-B56B-3828453A3229}" srcOrd="0" destOrd="0" presId="urn:microsoft.com/office/officeart/2005/8/layout/hierarchy3"/>
    <dgm:cxn modelId="{953FE9ED-E3FB-4652-947A-F1CBBD1A9394}" type="presParOf" srcId="{BC48A100-7292-48E7-B56B-3828453A3229}" destId="{ED330743-F088-4184-8751-B08A0251DE91}" srcOrd="0" destOrd="0" presId="urn:microsoft.com/office/officeart/2005/8/layout/hierarchy3"/>
    <dgm:cxn modelId="{88B011F1-45B0-4C51-A8B7-15800065E0C3}" type="presParOf" srcId="{ED330743-F088-4184-8751-B08A0251DE91}" destId="{6B12EF74-0208-4C1B-9B08-DA66134C65CD}" srcOrd="0" destOrd="0" presId="urn:microsoft.com/office/officeart/2005/8/layout/hierarchy3"/>
    <dgm:cxn modelId="{CA65F9C1-73A8-4C75-88E8-052B87742234}" type="presParOf" srcId="{ED330743-F088-4184-8751-B08A0251DE91}" destId="{4F656282-2235-4800-AF87-412EEB9BABF5}" srcOrd="1" destOrd="0" presId="urn:microsoft.com/office/officeart/2005/8/layout/hierarchy3"/>
    <dgm:cxn modelId="{AA766E2C-BAAD-4D81-9D97-602A09BAFBF4}" type="presParOf" srcId="{BC48A100-7292-48E7-B56B-3828453A3229}" destId="{C96114A7-D54D-46C6-8411-8A7E87B2C9A0}" srcOrd="1" destOrd="0" presId="urn:microsoft.com/office/officeart/2005/8/layout/hierarchy3"/>
    <dgm:cxn modelId="{AF0C5A27-B560-47DF-A919-331487F13755}" type="presParOf" srcId="{750EBF75-9FDB-4B72-A370-0F70F457464B}" destId="{BEB4CCD0-7E42-4A3C-8AB4-62C1BD6019EE}" srcOrd="1" destOrd="0" presId="urn:microsoft.com/office/officeart/2005/8/layout/hierarchy3"/>
    <dgm:cxn modelId="{81401AF8-BC25-4378-99CC-37D29BC9FB30}" type="presParOf" srcId="{BEB4CCD0-7E42-4A3C-8AB4-62C1BD6019EE}" destId="{E57134D5-D2DB-4244-A64A-E9C8A06A91A0}" srcOrd="0" destOrd="0" presId="urn:microsoft.com/office/officeart/2005/8/layout/hierarchy3"/>
    <dgm:cxn modelId="{621E774E-6755-439E-9CE7-C0E45F937040}" type="presParOf" srcId="{E57134D5-D2DB-4244-A64A-E9C8A06A91A0}" destId="{04ACC533-B814-4C9D-B071-7B276EEBDE9C}" srcOrd="0" destOrd="0" presId="urn:microsoft.com/office/officeart/2005/8/layout/hierarchy3"/>
    <dgm:cxn modelId="{3475F07A-A63B-4378-954A-415C70585372}" type="presParOf" srcId="{E57134D5-D2DB-4244-A64A-E9C8A06A91A0}" destId="{866CEAC4-6199-440F-A552-F6800A54E7B8}" srcOrd="1" destOrd="0" presId="urn:microsoft.com/office/officeart/2005/8/layout/hierarchy3"/>
    <dgm:cxn modelId="{33E6823D-E420-4C39-9F6F-3E28BA448928}" type="presParOf" srcId="{BEB4CCD0-7E42-4A3C-8AB4-62C1BD6019EE}" destId="{4DE92CBD-8A1C-4D0E-A906-E7AACD4501F1}" srcOrd="1" destOrd="0" presId="urn:microsoft.com/office/officeart/2005/8/layout/hierarchy3"/>
    <dgm:cxn modelId="{77C3443B-DFEB-4AAB-803E-0C030E3C4149}" type="presParOf" srcId="{750EBF75-9FDB-4B72-A370-0F70F457464B}" destId="{DE41AD2C-8BCD-45ED-9AA2-7C72F6BD50F1}" srcOrd="2" destOrd="0" presId="urn:microsoft.com/office/officeart/2005/8/layout/hierarchy3"/>
    <dgm:cxn modelId="{55F316C8-449A-44B8-9B1A-462E130688F8}" type="presParOf" srcId="{DE41AD2C-8BCD-45ED-9AA2-7C72F6BD50F1}" destId="{F5940CF6-D593-4E93-B036-9642C5528AA2}" srcOrd="0" destOrd="0" presId="urn:microsoft.com/office/officeart/2005/8/layout/hierarchy3"/>
    <dgm:cxn modelId="{EADB4B42-2A3C-47C6-B937-EB032468A8BD}" type="presParOf" srcId="{F5940CF6-D593-4E93-B036-9642C5528AA2}" destId="{AB7364BA-074B-4E89-A088-78CF35D19E76}" srcOrd="0" destOrd="0" presId="urn:microsoft.com/office/officeart/2005/8/layout/hierarchy3"/>
    <dgm:cxn modelId="{BB38BAB6-738F-4FFA-B732-98292F261A7F}" type="presParOf" srcId="{F5940CF6-D593-4E93-B036-9642C5528AA2}" destId="{414BCE62-48D1-44A2-BCC7-3EFCE23555A8}" srcOrd="1" destOrd="0" presId="urn:microsoft.com/office/officeart/2005/8/layout/hierarchy3"/>
    <dgm:cxn modelId="{301D3328-FF8A-4431-A65C-A108BABF20D2}" type="presParOf" srcId="{DE41AD2C-8BCD-45ED-9AA2-7C72F6BD50F1}" destId="{F221ED31-2168-47B7-967D-297FDDE0351A}" srcOrd="1" destOrd="0" presId="urn:microsoft.com/office/officeart/2005/8/layout/hierarchy3"/>
    <dgm:cxn modelId="{ED9AEBD5-8D63-4791-BDD5-089DC503711F}" type="presParOf" srcId="{750EBF75-9FDB-4B72-A370-0F70F457464B}" destId="{B4F00BA8-29CE-48AC-A0FE-73847D304B6E}" srcOrd="3" destOrd="0" presId="urn:microsoft.com/office/officeart/2005/8/layout/hierarchy3"/>
    <dgm:cxn modelId="{AB207E31-CAE0-4D75-B351-E1AA540B9538}" type="presParOf" srcId="{B4F00BA8-29CE-48AC-A0FE-73847D304B6E}" destId="{93316BC6-B679-4DE4-AB13-BEDA7AB85148}" srcOrd="0" destOrd="0" presId="urn:microsoft.com/office/officeart/2005/8/layout/hierarchy3"/>
    <dgm:cxn modelId="{16D8DB6F-AD76-43A8-B556-7CA43A45BC1B}" type="presParOf" srcId="{93316BC6-B679-4DE4-AB13-BEDA7AB85148}" destId="{65B0C383-14FB-4AA9-B78B-EBDD68E54FCC}" srcOrd="0" destOrd="0" presId="urn:microsoft.com/office/officeart/2005/8/layout/hierarchy3"/>
    <dgm:cxn modelId="{DE973FD2-5CC2-4DCB-9519-735E7B6F3667}" type="presParOf" srcId="{93316BC6-B679-4DE4-AB13-BEDA7AB85148}" destId="{E80A715B-CF49-4DB1-8BAA-3275213995C3}" srcOrd="1" destOrd="0" presId="urn:microsoft.com/office/officeart/2005/8/layout/hierarchy3"/>
    <dgm:cxn modelId="{76735B37-22D5-4A1C-A8A0-5AE069F450AC}" type="presParOf" srcId="{B4F00BA8-29CE-48AC-A0FE-73847D304B6E}" destId="{BD2EECC0-58AA-447B-97DC-1FBF5CCB207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12EF74-0208-4C1B-9B08-DA66134C65CD}">
      <dsp:nvSpPr>
        <dsp:cNvPr id="0" name=""/>
        <dsp:cNvSpPr/>
      </dsp:nvSpPr>
      <dsp:spPr>
        <a:xfrm>
          <a:off x="0" y="509084"/>
          <a:ext cx="1574120" cy="7870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Низкие риски</a:t>
          </a:r>
          <a:endParaRPr lang="ru-RU" sz="1800" b="1" kern="1200" dirty="0"/>
        </a:p>
      </dsp:txBody>
      <dsp:txXfrm>
        <a:off x="0" y="509084"/>
        <a:ext cx="1574120" cy="787060"/>
      </dsp:txXfrm>
    </dsp:sp>
    <dsp:sp modelId="{04ACC533-B814-4C9D-B071-7B276EEBDE9C}">
      <dsp:nvSpPr>
        <dsp:cNvPr id="0" name=""/>
        <dsp:cNvSpPr/>
      </dsp:nvSpPr>
      <dsp:spPr>
        <a:xfrm>
          <a:off x="1971098" y="509084"/>
          <a:ext cx="1574120" cy="7870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Низкие инвестиции</a:t>
          </a:r>
          <a:endParaRPr lang="ru-RU" sz="1800" b="1" kern="1200" dirty="0"/>
        </a:p>
      </dsp:txBody>
      <dsp:txXfrm>
        <a:off x="1971098" y="509084"/>
        <a:ext cx="1574120" cy="787060"/>
      </dsp:txXfrm>
    </dsp:sp>
    <dsp:sp modelId="{AB7364BA-074B-4E89-A088-78CF35D19E76}">
      <dsp:nvSpPr>
        <dsp:cNvPr id="0" name=""/>
        <dsp:cNvSpPr/>
      </dsp:nvSpPr>
      <dsp:spPr>
        <a:xfrm>
          <a:off x="3938748" y="509084"/>
          <a:ext cx="2011032" cy="7870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Востребованность даже в кризис</a:t>
          </a:r>
          <a:endParaRPr lang="ru-RU" sz="1800" b="1" kern="1200" dirty="0"/>
        </a:p>
      </dsp:txBody>
      <dsp:txXfrm>
        <a:off x="3938748" y="509084"/>
        <a:ext cx="2011032" cy="787060"/>
      </dsp:txXfrm>
    </dsp:sp>
    <dsp:sp modelId="{65B0C383-14FB-4AA9-B78B-EBDD68E54FCC}">
      <dsp:nvSpPr>
        <dsp:cNvPr id="0" name=""/>
        <dsp:cNvSpPr/>
      </dsp:nvSpPr>
      <dsp:spPr>
        <a:xfrm>
          <a:off x="6343311" y="509084"/>
          <a:ext cx="1574120" cy="7870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Прозрачность деятельности</a:t>
          </a:r>
          <a:endParaRPr lang="ru-RU" sz="1800" b="1" kern="1200" dirty="0"/>
        </a:p>
      </dsp:txBody>
      <dsp:txXfrm>
        <a:off x="6343311" y="509084"/>
        <a:ext cx="1574120" cy="787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2977C-E2FA-4743-B33F-8CB5F6CD596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86127-BADF-43A7-95AD-0C98CD991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37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86127-BADF-43A7-95AD-0C98CD991B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86127-BADF-43A7-95AD-0C98CD991B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86127-BADF-43A7-95AD-0C98CD991B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86127-BADF-43A7-95AD-0C98CD991B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3F0-5975-4F73-A87B-1B6D98F5DE86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8946-C6E5-486A-9076-7E87FEE3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3F0-5975-4F73-A87B-1B6D98F5DE86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8946-C6E5-486A-9076-7E87FEE3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3F0-5975-4F73-A87B-1B6D98F5DE86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8946-C6E5-486A-9076-7E87FEE3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3F0-5975-4F73-A87B-1B6D98F5DE86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8946-C6E5-486A-9076-7E87FEE3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3F0-5975-4F73-A87B-1B6D98F5DE86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8946-C6E5-486A-9076-7E87FEE3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3F0-5975-4F73-A87B-1B6D98F5DE86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8946-C6E5-486A-9076-7E87FEE3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3F0-5975-4F73-A87B-1B6D98F5DE86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8946-C6E5-486A-9076-7E87FEE3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3F0-5975-4F73-A87B-1B6D98F5DE86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8946-C6E5-486A-9076-7E87FEE3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3F0-5975-4F73-A87B-1B6D98F5DE86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8946-C6E5-486A-9076-7E87FEE3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3F0-5975-4F73-A87B-1B6D98F5DE86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8946-C6E5-486A-9076-7E87FEE3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3F0-5975-4F73-A87B-1B6D98F5DE86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8946-C6E5-486A-9076-7E87FEE3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13F0-5975-4F73-A87B-1B6D98F5DE86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F8946-C6E5-486A-9076-7E87FEE384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07904" y="2060848"/>
            <a:ext cx="496855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Служба социальной помощи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Ваша Сиделка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31032" y="5411172"/>
            <a:ext cx="8712968" cy="119181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 проекта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местонахождение  офиса: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Галиуллина Альфия Кабировна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г.Уфа, ул. Ульяновых, 49, офис 13-16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30521"/>
            <a:ext cx="3096344" cy="34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95835" y="116632"/>
            <a:ext cx="2068653" cy="206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 rot="10800000">
            <a:off x="251520" y="4509119"/>
            <a:ext cx="8640960" cy="2304256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23528" y="1466900"/>
            <a:ext cx="8640960" cy="2952328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 проект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может тиражироваться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РБ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очевидными преимуществами: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8680"/>
            <a:ext cx="66247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 опыт – для общества</a:t>
            </a:r>
          </a:p>
        </p:txBody>
      </p:sp>
      <p:pic>
        <p:nvPicPr>
          <p:cNvPr id="6" name="Рисунок 1" descr="C:\Users\Офис\Desktop\Логотип\C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5062" y="188640"/>
            <a:ext cx="182583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273097373"/>
              </p:ext>
            </p:extLst>
          </p:nvPr>
        </p:nvGraphicFramePr>
        <p:xfrm>
          <a:off x="755576" y="2924944"/>
          <a:ext cx="792088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403648" y="2636912"/>
            <a:ext cx="6408712" cy="144016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3275856" y="2780928"/>
            <a:ext cx="288032" cy="648072"/>
          </a:xfrm>
          <a:prstGeom prst="downArrow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436096" y="2780928"/>
            <a:ext cx="288032" cy="648072"/>
          </a:xfrm>
          <a:prstGeom prst="downArrow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7596336" y="2780928"/>
            <a:ext cx="288032" cy="648072"/>
          </a:xfrm>
          <a:prstGeom prst="downArrow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331640" y="2780928"/>
            <a:ext cx="288032" cy="648072"/>
          </a:xfrm>
          <a:prstGeom prst="downArrow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323528" y="4581128"/>
            <a:ext cx="82296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нижается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острота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двух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социальных проблем: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450776" y="5301208"/>
            <a:ext cx="3329136" cy="104262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уход за пожилыми и лежачими пациентами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3851920" y="5301208"/>
            <a:ext cx="4824536" cy="10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рудоустройство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повышение качества жизни социально незащищенной группы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населения - пенсионеров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ecec7_eb5b92d0_XX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7E3"/>
              </a:clrFrom>
              <a:clrTo>
                <a:srgbClr val="FCF7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6552" y="620688"/>
            <a:ext cx="3960440" cy="54951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91880" y="1912764"/>
            <a:ext cx="531158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962736" y="44624"/>
            <a:ext cx="2068653" cy="206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3796904" y="3938280"/>
            <a:ext cx="46951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Служба социальной помощи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«Ваша Сиделка»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Руководитель -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Галиуллина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Альфия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Кабировна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8 919 153 01 54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4859" y="2289646"/>
            <a:ext cx="6907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340768"/>
            <a:ext cx="5040560" cy="424847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  в каждой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ru-RU" sz="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-ой семье есть лежачий больной, неспособный себя обслуживать</a:t>
            </a:r>
          </a:p>
          <a:p>
            <a:pPr lvl="0">
              <a:buNone/>
            </a:pPr>
            <a:endParaRPr lang="ru-RU" sz="8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Tx/>
              <a:buChar char="-"/>
            </a:pPr>
            <a:r>
              <a:rPr lang="ru-RU" sz="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около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ru-RU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</a:t>
            </a:r>
            <a:r>
              <a:rPr lang="ru-RU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уфимцев  прикованы к постелям</a:t>
            </a:r>
          </a:p>
          <a:p>
            <a:pPr lvl="0">
              <a:buFontTx/>
              <a:buChar char="-"/>
            </a:pPr>
            <a:endParaRPr lang="ru-RU" sz="8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Tx/>
              <a:buChar char="-"/>
            </a:pP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20-30</a:t>
            </a:r>
            <a:r>
              <a:rPr lang="ru-RU" sz="8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8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семей  прибегают к услугам профессиональных сиделок</a:t>
            </a:r>
          </a:p>
          <a:p>
            <a:pPr lvl="0">
              <a:buFont typeface="Wingdings" pitchFamily="2" charset="2"/>
              <a:buChar char="ü"/>
            </a:pPr>
            <a:endParaRPr lang="ru-RU" sz="6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en-US" sz="6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endParaRPr lang="en-US" sz="6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6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ru-RU" sz="6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ru-RU" sz="6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  </a:t>
            </a:r>
          </a:p>
          <a:p>
            <a:pPr algn="ctr"/>
            <a:endParaRPr lang="ru-RU" sz="68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050" name="Рисунок 1" descr="C:\Users\Офис\Desktop\Логотип\C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5062" y="188640"/>
            <a:ext cx="182583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7504" y="1916832"/>
            <a:ext cx="33296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Уфе: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509120"/>
            <a:ext cx="8712968" cy="217932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Специализированная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служба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социальной помощи «Ваша сиделка» города Уфы создана   помогать семьям ухаживать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 их лежачими  родственниками.  </a:t>
            </a:r>
          </a:p>
          <a:p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Сиделки - 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люди пенсионного возраста </a:t>
            </a:r>
          </a:p>
          <a:p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 descr="C:\Users\Офис\Desktop\Логотип\C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8658" y="116632"/>
            <a:ext cx="182583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-193180" y="44624"/>
            <a:ext cx="69974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создания</a:t>
            </a:r>
          </a:p>
        </p:txBody>
      </p:sp>
      <p:pic>
        <p:nvPicPr>
          <p:cNvPr id="9" name="Рисунок 8" descr="сердце в рук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301208"/>
            <a:ext cx="1728192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1115616" y="1349985"/>
            <a:ext cx="6336704" cy="10896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r>
              <a:rPr lang="ru-RU" sz="1600" b="1" dirty="0" smtClean="0">
                <a:latin typeface="Arial Black" pitchFamily="34" charset="0"/>
                <a:cs typeface="Times New Roman" pitchFamily="18" charset="0"/>
              </a:rPr>
              <a:t>Становление   </a:t>
            </a:r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самоокупаемого</a:t>
            </a:r>
            <a:r>
              <a:rPr lang="ru-RU" sz="1600" b="1" dirty="0" smtClean="0">
                <a:latin typeface="Arial Black" pitchFamily="34" charset="0"/>
                <a:cs typeface="Times New Roman" pitchFamily="18" charset="0"/>
              </a:rPr>
              <a:t>   предприятия  по  оказанию  социальных  услуг </a:t>
            </a:r>
          </a:p>
          <a:p>
            <a:endParaRPr lang="ru-RU" dirty="0" smtClean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2687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1.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1287" y="2636912"/>
            <a:ext cx="7343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2.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43" y="393305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3.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79723" y="530120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4.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19672" y="2276872"/>
            <a:ext cx="6336704" cy="1736646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dirty="0" smtClean="0">
              <a:latin typeface="Arial Black" pitchFamily="34" charset="0"/>
            </a:endParaRPr>
          </a:p>
          <a:p>
            <a:r>
              <a:rPr lang="ru-RU" sz="1600" dirty="0" smtClean="0">
                <a:latin typeface="Arial Black" pitchFamily="34" charset="0"/>
              </a:rPr>
              <a:t>Организация </a:t>
            </a:r>
            <a:r>
              <a:rPr lang="ru-RU" sz="2000" dirty="0" smtClean="0">
                <a:latin typeface="Arial Black" pitchFamily="34" charset="0"/>
              </a:rPr>
              <a:t>социально-ориентированного центра, осуществляющего комплекс социально-бытовых услуг</a:t>
            </a: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95736" y="3717032"/>
            <a:ext cx="6192688" cy="153233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dirty="0" smtClean="0">
              <a:latin typeface="Arial Black" pitchFamily="34" charset="0"/>
            </a:endParaRPr>
          </a:p>
          <a:p>
            <a:r>
              <a:rPr lang="ru-RU" sz="1600" dirty="0" smtClean="0">
                <a:latin typeface="Arial Black" pitchFamily="34" charset="0"/>
              </a:rPr>
              <a:t>Развитие </a:t>
            </a:r>
            <a:r>
              <a:rPr lang="ru-RU" sz="2400" dirty="0" smtClean="0">
                <a:latin typeface="Arial Black" pitchFamily="34" charset="0"/>
              </a:rPr>
              <a:t>инновационных стандартов </a:t>
            </a:r>
            <a:r>
              <a:rPr lang="ru-RU" sz="1600" dirty="0" smtClean="0">
                <a:latin typeface="Arial Black" pitchFamily="34" charset="0"/>
              </a:rPr>
              <a:t>социального обслуживания </a:t>
            </a: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99792" y="4941168"/>
            <a:ext cx="6264696" cy="180474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Расширение количества и качества предложений </a:t>
            </a:r>
            <a:r>
              <a:rPr lang="ru-RU" sz="1600" dirty="0" smtClean="0">
                <a:latin typeface="Arial Black" pitchFamily="34" charset="0"/>
              </a:rPr>
              <a:t>на рынке социальных услуг Уфы</a:t>
            </a:r>
          </a:p>
          <a:p>
            <a:endParaRPr lang="ru-RU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79512" y="4653136"/>
            <a:ext cx="8784976" cy="1152128"/>
          </a:xfrm>
          <a:prstGeom prst="flowChartAlternateProcess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Служба социальной помощи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«Ваша Сиделка»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>
            <a:stCxn id="5" idx="0"/>
            <a:endCxn id="33" idx="2"/>
          </p:cNvCxnSpPr>
          <p:nvPr/>
        </p:nvCxnSpPr>
        <p:spPr>
          <a:xfrm flipH="1" flipV="1">
            <a:off x="1187624" y="3861048"/>
            <a:ext cx="338437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0"/>
            <a:endCxn id="35" idx="2"/>
          </p:cNvCxnSpPr>
          <p:nvPr/>
        </p:nvCxnSpPr>
        <p:spPr>
          <a:xfrm flipH="1" flipV="1">
            <a:off x="3347864" y="3861048"/>
            <a:ext cx="122413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0"/>
            <a:endCxn id="36" idx="2"/>
          </p:cNvCxnSpPr>
          <p:nvPr/>
        </p:nvCxnSpPr>
        <p:spPr>
          <a:xfrm flipV="1">
            <a:off x="4572000" y="3861048"/>
            <a:ext cx="97210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0"/>
            <a:endCxn id="34" idx="2"/>
          </p:cNvCxnSpPr>
          <p:nvPr/>
        </p:nvCxnSpPr>
        <p:spPr>
          <a:xfrm flipV="1">
            <a:off x="4572000" y="3933056"/>
            <a:ext cx="334837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Блок-схема: ссылка на другую страницу 32"/>
          <p:cNvSpPr/>
          <p:nvPr/>
        </p:nvSpPr>
        <p:spPr>
          <a:xfrm>
            <a:off x="179512" y="1628800"/>
            <a:ext cx="2016224" cy="2232248"/>
          </a:xfrm>
          <a:prstGeom prst="flowChartOffpage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Служба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сиделок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Блок-схема: ссылка на другую страницу 33"/>
          <p:cNvSpPr/>
          <p:nvPr/>
        </p:nvSpPr>
        <p:spPr>
          <a:xfrm>
            <a:off x="6876256" y="1628800"/>
            <a:ext cx="2088232" cy="2304256"/>
          </a:xfrm>
          <a:prstGeom prst="flowChartOffpage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Справочник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организаций по </a:t>
            </a:r>
            <a:r>
              <a:rPr lang="ru-RU" b="1" dirty="0" smtClean="0">
                <a:solidFill>
                  <a:schemeClr val="bg1"/>
                </a:solidFill>
              </a:rPr>
              <a:t>предоставлению</a:t>
            </a:r>
            <a:r>
              <a:rPr lang="ru-RU" sz="2000" b="1" dirty="0" smtClean="0">
                <a:solidFill>
                  <a:schemeClr val="bg1"/>
                </a:solidFill>
              </a:rPr>
              <a:t> услуг лежачим больным</a:t>
            </a:r>
          </a:p>
        </p:txBody>
      </p:sp>
      <p:sp>
        <p:nvSpPr>
          <p:cNvPr id="35" name="Блок-схема: ссылка на другую страницу 34"/>
          <p:cNvSpPr/>
          <p:nvPr/>
        </p:nvSpPr>
        <p:spPr>
          <a:xfrm>
            <a:off x="2411760" y="1628800"/>
            <a:ext cx="1872208" cy="2232248"/>
          </a:xfrm>
          <a:prstGeom prst="flowChartOffpage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Социально-бытовые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услуги для пожилых</a:t>
            </a:r>
          </a:p>
        </p:txBody>
      </p:sp>
      <p:sp>
        <p:nvSpPr>
          <p:cNvPr id="36" name="Блок-схема: ссылка на другую страницу 35"/>
          <p:cNvSpPr/>
          <p:nvPr/>
        </p:nvSpPr>
        <p:spPr>
          <a:xfrm>
            <a:off x="4499992" y="1628800"/>
            <a:ext cx="2088232" cy="2232248"/>
          </a:xfrm>
          <a:prstGeom prst="flowChartOffpage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Инновационная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школа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п</a:t>
            </a:r>
            <a:r>
              <a:rPr lang="ru-RU" sz="2000" b="1" dirty="0" smtClean="0">
                <a:solidFill>
                  <a:schemeClr val="bg1"/>
                </a:solidFill>
              </a:rPr>
              <a:t>равильного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ухода</a:t>
            </a:r>
          </a:p>
        </p:txBody>
      </p:sp>
      <p:pic>
        <p:nvPicPr>
          <p:cNvPr id="12" name="Рисунок 1" descr="C:\Users\Офис\Desktop\Логотип\C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6650" y="188640"/>
            <a:ext cx="182583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0" y="5805264"/>
            <a:ext cx="9144000" cy="9848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Проект начал работать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 сентября 2015 года</a:t>
            </a:r>
            <a:r>
              <a:rPr lang="ru-RU" sz="1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Претворяя  его в жизнь, мы утверждаем, что</a:t>
            </a:r>
            <a:r>
              <a:rPr lang="ru-RU" sz="1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делая добрые  дела, можно быть успешными предпринимателями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611977"/>
            <a:ext cx="69741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направления деятельности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9512" y="1382628"/>
            <a:ext cx="8611380" cy="1328023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На сегодняшний день в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нашей базе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–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0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сиделок.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Они  готовы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выполнить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любой заказ по уходу за подопечным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60648"/>
            <a:ext cx="68407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Служба сиделок +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социально-бытовые услуги</a:t>
            </a:r>
          </a:p>
        </p:txBody>
      </p:sp>
      <p:pic>
        <p:nvPicPr>
          <p:cNvPr id="5" name="Рисунок 1" descr="C:\Users\Офис\Desktop\Логотип\C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5062" y="188640"/>
            <a:ext cx="182583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_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437112"/>
            <a:ext cx="3600400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пожилая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437112"/>
            <a:ext cx="3528392" cy="2208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115616" y="4005064"/>
            <a:ext cx="604867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Также сиделки выполняют бытовые услуги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2752472"/>
            <a:ext cx="6120680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Еженедельно с просьбой о трудоустройстве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к нам обращаются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8-12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человек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3501008"/>
            <a:ext cx="648072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Стоимость услуг -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от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40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до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170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руб.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в час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67372" y="3212976"/>
            <a:ext cx="6169124" cy="1368152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Создана для 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повышения образовательного уровня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сиделок,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также всех 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уфимцев, самостоятельно ухаживающих за своими близкими, прикованными к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постелям</a:t>
            </a:r>
          </a:p>
          <a:p>
            <a:pPr>
              <a:buNone/>
            </a:pPr>
            <a:endParaRPr lang="ru-RU" sz="18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 smtClean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300" dirty="0">
              <a:solidFill>
                <a:srgbClr val="660066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69974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Школа правильного ухода</a:t>
            </a:r>
          </a:p>
        </p:txBody>
      </p:sp>
      <p:pic>
        <p:nvPicPr>
          <p:cNvPr id="5" name="Рисунок 1" descr="C:\Users\Офис\Desktop\Логотип\C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8658" y="116632"/>
            <a:ext cx="182583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Марат\Desktop\Новая папка (3)\100_421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940152" y="1340768"/>
            <a:ext cx="2952328" cy="1818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5" descr="C:\Users\Марат\Desktop\Новая папка (2)\sK2yrPPsDuI.jpg"/>
          <p:cNvPicPr>
            <a:picLocks noChangeAspect="1" noChangeArrowheads="1"/>
          </p:cNvPicPr>
          <p:nvPr/>
        </p:nvPicPr>
        <p:blipFill>
          <a:blip r:embed="rId5" cstate="print">
            <a:lum bright="15000"/>
          </a:blip>
          <a:srcRect/>
          <a:stretch>
            <a:fillRect/>
          </a:stretch>
        </p:blipFill>
        <p:spPr bwMode="auto">
          <a:xfrm>
            <a:off x="2915816" y="1340768"/>
            <a:ext cx="2880320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2915816" y="4013448"/>
            <a:ext cx="6480720" cy="495672"/>
          </a:xfrm>
          <a:prstGeom prst="flowChartAlternateProcess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Занятия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бесплатные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Black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15" name="Рисунок 14" descr="100_4325.JPG"/>
          <p:cNvPicPr>
            <a:picLocks noChangeAspect="1"/>
          </p:cNvPicPr>
          <p:nvPr/>
        </p:nvPicPr>
        <p:blipFill>
          <a:blip r:embed="rId6" cstate="print">
            <a:lum bright="10000" contrast="-10000"/>
          </a:blip>
          <a:stretch>
            <a:fillRect/>
          </a:stretch>
        </p:blipFill>
        <p:spPr>
          <a:xfrm>
            <a:off x="2915816" y="4725144"/>
            <a:ext cx="2952328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100_4353.JPG"/>
          <p:cNvPicPr>
            <a:picLocks noChangeAspect="1"/>
          </p:cNvPicPr>
          <p:nvPr/>
        </p:nvPicPr>
        <p:blipFill>
          <a:blip r:embed="rId7" cstate="print">
            <a:lum bright="20000"/>
          </a:blip>
          <a:stretch>
            <a:fillRect/>
          </a:stretch>
        </p:blipFill>
        <p:spPr>
          <a:xfrm rot="5400000">
            <a:off x="-612576" y="2564904"/>
            <a:ext cx="417646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100_4346.JPG"/>
          <p:cNvPicPr>
            <a:picLocks noChangeAspect="1"/>
          </p:cNvPicPr>
          <p:nvPr/>
        </p:nvPicPr>
        <p:blipFill>
          <a:blip r:embed="rId8" cstate="print">
            <a:lum contrast="-10000"/>
          </a:blip>
          <a:stretch>
            <a:fillRect/>
          </a:stretch>
        </p:blipFill>
        <p:spPr>
          <a:xfrm>
            <a:off x="6012160" y="4725144"/>
            <a:ext cx="2880320" cy="1922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72362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Справочник организаций по оказанию услуг пожилым,  лежачим больным</a:t>
            </a:r>
          </a:p>
        </p:txBody>
      </p:sp>
      <p:pic>
        <p:nvPicPr>
          <p:cNvPr id="6" name="Рисунок 1" descr="C:\Users\Офис\Desktop\Логотип\C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8658" y="188640"/>
            <a:ext cx="182583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creen-monitor_318-920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908720"/>
            <a:ext cx="7042770" cy="6446497"/>
          </a:xfrm>
          <a:prstGeom prst="rect">
            <a:avLst/>
          </a:prstGeom>
        </p:spPr>
      </p:pic>
      <p:pic>
        <p:nvPicPr>
          <p:cNvPr id="9" name="Рисунок 8" descr="Безымянный.jpg"/>
          <p:cNvPicPr>
            <a:picLocks noChangeAspect="1"/>
          </p:cNvPicPr>
          <p:nvPr/>
        </p:nvPicPr>
        <p:blipFill>
          <a:blip r:embed="rId5" cstate="print"/>
          <a:srcRect l="6749" b="3448"/>
          <a:stretch>
            <a:fillRect/>
          </a:stretch>
        </p:blipFill>
        <p:spPr>
          <a:xfrm>
            <a:off x="4283968" y="2348880"/>
            <a:ext cx="432048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9512" y="1772816"/>
            <a:ext cx="3672408" cy="49738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На сайте Службы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ufasidelka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начата работа по созданию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полного  справочника организаций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оказывающих  услуги  пожилым, лежачим больным 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с указанием всех контактных данных.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Такого ресурса в Уфе НЕТ</a:t>
            </a: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208" y="1139813"/>
            <a:ext cx="4896544" cy="54726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900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инимальный  план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50-60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обслуживаемых подопечных  в месяц 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9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редняя выручка с одного договора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- 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3200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Проект  окупается  через 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месяцев  с  начала деятельности,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Выходит на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(доходы - минус расходы)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- на 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4-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й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месяц  работы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60648"/>
            <a:ext cx="69650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Объём ожидаемого спроса на услуги</a:t>
            </a:r>
          </a:p>
        </p:txBody>
      </p:sp>
      <p:pic>
        <p:nvPicPr>
          <p:cNvPr id="6" name="Рисунок 1" descr="C:\Users\Офис\Desktop\Логотип\C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5062" y="188640"/>
            <a:ext cx="182583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рост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7606" r="16085"/>
          <a:stretch>
            <a:fillRect/>
          </a:stretch>
        </p:blipFill>
        <p:spPr>
          <a:xfrm>
            <a:off x="5076056" y="1844824"/>
            <a:ext cx="4067944" cy="40625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30644" y="5229200"/>
            <a:ext cx="1133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мес.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56376" y="4777988"/>
            <a:ext cx="13163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 мес.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5013176"/>
            <a:ext cx="1133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мес.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7384"/>
            <a:ext cx="71642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необходимо для развития?</a:t>
            </a:r>
          </a:p>
        </p:txBody>
      </p:sp>
      <p:pic>
        <p:nvPicPr>
          <p:cNvPr id="6" name="Рисунок 1" descr="C:\Users\Офис\Desktop\Логотип\C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8658" y="188640"/>
            <a:ext cx="182583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91680" y="980728"/>
            <a:ext cx="5666783" cy="116853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Значительное увеличение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числа заказов             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2348880"/>
            <a:ext cx="3888432" cy="1804749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Сотрудничество с частными клиниками на условиях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аутсорсинга</a:t>
            </a:r>
          </a:p>
          <a:p>
            <a:endParaRPr lang="ru-RU" dirty="0" smtClean="0"/>
          </a:p>
        </p:txBody>
      </p:sp>
      <p:sp>
        <p:nvSpPr>
          <p:cNvPr id="12" name="Пятиугольник 11"/>
          <p:cNvSpPr/>
          <p:nvPr/>
        </p:nvSpPr>
        <p:spPr>
          <a:xfrm>
            <a:off x="251520" y="4293096"/>
            <a:ext cx="8568952" cy="954107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Финансирование 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технического оснащения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процесса обучения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Школе правильного ухода.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Пока единственное обучающее устройство - кукла Таня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51520" y="6237312"/>
            <a:ext cx="8496944" cy="36933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Пошив единой формы для сиделок, что способствует популяризации бренда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251520" y="5373216"/>
            <a:ext cx="8568952" cy="738664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Освещение деятельности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Школы правильного ухода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СМИ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приглашением на занятия всех желающих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>
            <a:stCxn id="8" idx="3"/>
          </p:cNvCxnSpPr>
          <p:nvPr/>
        </p:nvCxnSpPr>
        <p:spPr>
          <a:xfrm flipH="1">
            <a:off x="2087724" y="1978138"/>
            <a:ext cx="433837" cy="370742"/>
          </a:xfrm>
          <a:prstGeom prst="straightConnector1">
            <a:avLst/>
          </a:prstGeom>
          <a:ln w="34925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8" idx="5"/>
            <a:endCxn id="10" idx="3"/>
          </p:cNvCxnSpPr>
          <p:nvPr/>
        </p:nvCxnSpPr>
        <p:spPr>
          <a:xfrm>
            <a:off x="6528582" y="1978138"/>
            <a:ext cx="275666" cy="370742"/>
          </a:xfrm>
          <a:prstGeom prst="straightConnector1">
            <a:avLst/>
          </a:prstGeom>
          <a:ln w="34925" cmpd="dbl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067944" y="3068960"/>
            <a:ext cx="8050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2348880"/>
            <a:ext cx="3888432" cy="1838801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Внедрение механизма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муниципально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-частного партнерства</a:t>
            </a:r>
          </a:p>
          <a:p>
            <a:endParaRPr lang="ru-RU" b="1" dirty="0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496</Words>
  <Application>Microsoft Office PowerPoint</Application>
  <PresentationFormat>Экран (4:3)</PresentationFormat>
  <Paragraphs>112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Марат</dc:creator>
  <cp:lastModifiedBy>Марат</cp:lastModifiedBy>
  <cp:revision>117</cp:revision>
  <dcterms:created xsi:type="dcterms:W3CDTF">2015-10-26T07:18:07Z</dcterms:created>
  <dcterms:modified xsi:type="dcterms:W3CDTF">2015-11-29T18:32:14Z</dcterms:modified>
</cp:coreProperties>
</file>