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77" r:id="rId4"/>
    <p:sldId id="262" r:id="rId5"/>
    <p:sldId id="271" r:id="rId6"/>
    <p:sldId id="261" r:id="rId7"/>
    <p:sldId id="268" r:id="rId8"/>
    <p:sldId id="270" r:id="rId9"/>
    <p:sldId id="269" r:id="rId10"/>
    <p:sldId id="263" r:id="rId11"/>
    <p:sldId id="267" r:id="rId12"/>
    <p:sldId id="266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B1C585B-BEBF-4C4B-B957-86F780536590}">
          <p14:sldIdLst>
            <p14:sldId id="256"/>
            <p14:sldId id="257"/>
            <p14:sldId id="277"/>
            <p14:sldId id="262"/>
            <p14:sldId id="271"/>
          </p14:sldIdLst>
        </p14:section>
        <p14:section name="Раздел без заголовка" id="{42417300-8772-4737-896E-4268A57D5F11}">
          <p14:sldIdLst>
            <p14:sldId id="261"/>
            <p14:sldId id="268"/>
            <p14:sldId id="270"/>
            <p14:sldId id="269"/>
            <p14:sldId id="263"/>
            <p14:sldId id="267"/>
            <p14:sldId id="266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65" autoAdjust="0"/>
  </p:normalViewPr>
  <p:slideViewPr>
    <p:cSldViewPr>
      <p:cViewPr>
        <p:scale>
          <a:sx n="55" d="100"/>
          <a:sy n="55" d="100"/>
        </p:scale>
        <p:origin x="-5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582E1-83A6-4D61-959C-C5FF8CEB117B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638A8-5BB9-4E83-BC41-EDBF104A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4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638A8-5BB9-4E83-BC41-EDBF104A82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9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C8CE694-A3ED-4221-B695-846A568C23B4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84C4F19-E6F9-48FE-97B1-FBADC2FDEF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E694-A3ED-4221-B695-846A568C23B4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F19-E6F9-48FE-97B1-FBADC2FDEF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E694-A3ED-4221-B695-846A568C23B4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F19-E6F9-48FE-97B1-FBADC2FDEF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E694-A3ED-4221-B695-846A568C23B4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F19-E6F9-48FE-97B1-FBADC2FDEF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E694-A3ED-4221-B695-846A568C23B4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F19-E6F9-48FE-97B1-FBADC2FDEF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E694-A3ED-4221-B695-846A568C23B4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F19-E6F9-48FE-97B1-FBADC2FDEF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8CE694-A3ED-4221-B695-846A568C23B4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4C4F19-E6F9-48FE-97B1-FBADC2FDEF9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C8CE694-A3ED-4221-B695-846A568C23B4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84C4F19-E6F9-48FE-97B1-FBADC2FDEF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E694-A3ED-4221-B695-846A568C23B4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F19-E6F9-48FE-97B1-FBADC2FDEF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E694-A3ED-4221-B695-846A568C23B4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F19-E6F9-48FE-97B1-FBADC2FDEF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E694-A3ED-4221-B695-846A568C23B4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4F19-E6F9-48FE-97B1-FBADC2FDEF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C8CE694-A3ED-4221-B695-846A568C23B4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84C4F19-E6F9-48FE-97B1-FBADC2FDEF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gotvirit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ibozh.ru/" TargetMode="External"/><Relationship Id="rId2" Type="http://schemas.openxmlformats.org/officeDocument/2006/relationships/hyperlink" Target="http://&#1090;&#1080;&#1073;&#1086;&#1078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blago.2014@mail.ru" TargetMode="External"/><Relationship Id="rId4" Type="http://schemas.openxmlformats.org/officeDocument/2006/relationships/hyperlink" Target="mailto:stansor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«ПАРА  ЗА  ПАРУ»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83058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http://tibozh.ru/</a:t>
            </a:r>
            <a:endParaRPr lang="ru-RU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400" dirty="0" smtClean="0"/>
              <a:t>Санкт-Петербург</a:t>
            </a:r>
          </a:p>
          <a:p>
            <a:r>
              <a:rPr lang="ru-RU" sz="2400" dirty="0" smtClean="0"/>
              <a:t>2014г.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9451"/>
            <a:ext cx="22383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dirty="0" smtClean="0"/>
              <a:t>Этапы партнерской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3532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Проводим  переговоры со сбытовой сетью о предоставлении фабрике торговых мест в гипермаркетах. Обсуждаем бюджет, доли участников. Заключаем договор.  </a:t>
            </a:r>
          </a:p>
          <a:p>
            <a:pPr lvl="0"/>
            <a:r>
              <a:rPr lang="ru-RU" dirty="0" smtClean="0"/>
              <a:t>Разрабатываем фирменный стиль и дизайн проекта,  формат торгового  стеллажа, упаковки обуви и рекламного обращения. Договариваемся об изготовлении стеллажа. Изготавливаем 20  стеллажей для размещения в гипермаркетах.</a:t>
            </a:r>
          </a:p>
          <a:p>
            <a:pPr lvl="0"/>
            <a:r>
              <a:rPr lang="ru-RU" dirty="0" smtClean="0"/>
              <a:t>Совместно с товароведами сбытовой сети, маркетологом и  нашим модельером разрабатываем модель. Модельер-технолог строит модель, определяя основную форму и колодку;</a:t>
            </a:r>
          </a:p>
          <a:p>
            <a:pPr lvl="0"/>
            <a:r>
              <a:rPr lang="ru-RU" dirty="0" smtClean="0"/>
              <a:t>На основе построенной модели производим проверочную отливку;</a:t>
            </a:r>
          </a:p>
          <a:p>
            <a:pPr lvl="0"/>
            <a:r>
              <a:rPr lang="ru-RU" dirty="0" smtClean="0"/>
              <a:t>Изготавливаем шаблоны раскроя частей верха обуви; </a:t>
            </a:r>
          </a:p>
          <a:p>
            <a:pPr lvl="0"/>
            <a:r>
              <a:rPr lang="ru-RU" dirty="0" smtClean="0"/>
              <a:t>Изготавливаем резаки, </a:t>
            </a:r>
          </a:p>
          <a:p>
            <a:pPr lvl="0"/>
            <a:r>
              <a:rPr lang="ru-RU" dirty="0" smtClean="0"/>
              <a:t>Производим  закуп необходимого материала;</a:t>
            </a:r>
          </a:p>
          <a:p>
            <a:pPr lvl="0"/>
            <a:r>
              <a:rPr lang="ru-RU" dirty="0" smtClean="0"/>
              <a:t>Изготавливаем крой и проводим  операции по сборке верха обуви;</a:t>
            </a:r>
          </a:p>
          <a:p>
            <a:pPr lvl="0"/>
            <a:r>
              <a:rPr lang="ru-RU" dirty="0" smtClean="0"/>
              <a:t>Производим  операции по сборке обуви на литьевой  машине;</a:t>
            </a:r>
          </a:p>
          <a:p>
            <a:pPr lvl="0"/>
            <a:r>
              <a:rPr lang="ru-RU" dirty="0" smtClean="0"/>
              <a:t>Производится литье</a:t>
            </a:r>
          </a:p>
          <a:p>
            <a:pPr lvl="0"/>
            <a:r>
              <a:rPr lang="ru-RU" dirty="0" smtClean="0"/>
              <a:t>Производим  выгрузку готовых изделий из пресс-форм , упаковку, развозку  к торговым точкам</a:t>
            </a:r>
          </a:p>
          <a:p>
            <a:pPr lvl="0"/>
            <a:r>
              <a:rPr lang="ru-RU" dirty="0" smtClean="0"/>
              <a:t>Начинаем раздавать вторую пару обуви нуждающимся. Делаем постоянное сопровождение проекта в СМИ, интернет, наружной рекламе, на  других носителях.                                                              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24136" cy="10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733256"/>
            <a:ext cx="8229600" cy="7151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55000" lnSpcReduction="20000"/>
          </a:bodyPr>
          <a:lstStyle/>
          <a:p>
            <a:pPr>
              <a:spcBef>
                <a:spcPct val="0"/>
              </a:spcBef>
            </a:pP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4400" dirty="0" smtClean="0"/>
              <a:t> http://tibozh.ru/</a:t>
            </a:r>
            <a:endParaRPr lang="ru-RU" sz="4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приобретает партнер</a:t>
            </a:r>
            <a:br>
              <a:rPr lang="ru-RU" dirty="0" smtClean="0"/>
            </a:br>
            <a:r>
              <a:rPr lang="ru-RU" dirty="0" smtClean="0"/>
              <a:t> в проекте «ПАРА ЗА ПАРУ»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Фабрика «ТИБОЖ»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Торговая сеть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Стабильную сбытовую сеть в СПб и ЛО, а в перспективе  - в других регионах;</a:t>
            </a:r>
          </a:p>
          <a:p>
            <a:r>
              <a:rPr lang="ru-RU" dirty="0" smtClean="0"/>
              <a:t>Профессиональный </a:t>
            </a:r>
            <a:r>
              <a:rPr lang="ru-RU" dirty="0" err="1" smtClean="0"/>
              <a:t>категорийный</a:t>
            </a:r>
            <a:r>
              <a:rPr lang="ru-RU" dirty="0" smtClean="0"/>
              <a:t> менеджмент при разработке модельного ряда;</a:t>
            </a:r>
          </a:p>
          <a:p>
            <a:r>
              <a:rPr lang="ru-RU" dirty="0" smtClean="0"/>
              <a:t>Все преимущества альянса брендов в продвижении на рынок.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Уникальную отстройку от конкурентов, основанную на идее социальной поддержки инвалидов;</a:t>
            </a:r>
          </a:p>
          <a:p>
            <a:r>
              <a:rPr lang="ru-RU" dirty="0" smtClean="0"/>
              <a:t>Оперативное производство обуви нужного ассортимента по низкой себестоимости;</a:t>
            </a:r>
          </a:p>
          <a:p>
            <a:r>
              <a:rPr lang="ru-RU" dirty="0" smtClean="0"/>
              <a:t>Участие в постоянной благотворительной деятельности, приносящей достаточную прибыль;</a:t>
            </a:r>
          </a:p>
          <a:p>
            <a:r>
              <a:rPr lang="ru-RU" dirty="0" smtClean="0"/>
              <a:t>Отличный информационный повод для  продвижения в СМИ.</a:t>
            </a:r>
          </a:p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744" y="341040"/>
            <a:ext cx="1224136" cy="10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5327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24136" cy="10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733256"/>
            <a:ext cx="8229600" cy="7151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55000" lnSpcReduction="20000"/>
          </a:bodyPr>
          <a:lstStyle/>
          <a:p>
            <a:pPr>
              <a:spcBef>
                <a:spcPct val="0"/>
              </a:spcBef>
            </a:pP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4400" dirty="0" smtClean="0"/>
              <a:t> http://tibozh.ru/</a:t>
            </a:r>
            <a:endParaRPr lang="ru-RU" sz="4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700808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 можете осуществить пожертвование, используя системы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on-line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платежей через Интернет, размещенные на нашем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веб-сайте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www.blagotvirite.com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или через расчетный счет фонда:</a:t>
            </a:r>
          </a:p>
          <a:p>
            <a:pPr marL="36576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Р/Счет: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40703810335080000031 в ОАО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Россельхозбанк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ГУ Банка России по Санкт-Петербургу.</a:t>
            </a:r>
          </a:p>
          <a:p>
            <a:pPr marL="36576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К/Счет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30101810900000000910</a:t>
            </a:r>
          </a:p>
          <a:p>
            <a:pPr marL="36576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ИНН: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7725114488</a:t>
            </a:r>
          </a:p>
          <a:p>
            <a:pPr marL="36576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БИК: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044030910</a:t>
            </a:r>
          </a:p>
          <a:p>
            <a:pPr marL="36576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КПП: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783543001</a:t>
            </a:r>
          </a:p>
          <a:p>
            <a:pPr marL="36576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ПОЛУЧАТЕЛЬ: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Благотворительный фонд «Тихвинской Иконы Божьей Матери».</a:t>
            </a:r>
          </a:p>
          <a:p>
            <a:pPr marL="36576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НАЗНАЧЕНИЕ ПЛАТЕЖА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благотворительный взнос на уставные цели Фонда.</a:t>
            </a:r>
          </a:p>
          <a:p>
            <a:pPr marL="36576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Адрес фонда: </a:t>
            </a:r>
            <a:r>
              <a:rPr lang="ru-RU" sz="1600" dirty="0" smtClean="0"/>
              <a:t>СПб, Красное село, ул.Массальского, д. 4 А.</a:t>
            </a:r>
          </a:p>
          <a:p>
            <a:pPr>
              <a:buNone/>
            </a:pPr>
            <a:r>
              <a:rPr lang="ru-RU" sz="1800" b="1" dirty="0" smtClean="0"/>
              <a:t>Адрес производства:</a:t>
            </a:r>
            <a:r>
              <a:rPr lang="ru-RU" sz="1600" dirty="0" smtClean="0"/>
              <a:t> СПб, Красное Село, улица Свободы, 50А.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err="1" smtClean="0"/>
              <a:t>Веб-сайт</a:t>
            </a:r>
            <a:r>
              <a:rPr lang="ru-RU" sz="1600" b="1" dirty="0" smtClean="0"/>
              <a:t>:</a:t>
            </a:r>
            <a:r>
              <a:rPr lang="ru-RU" sz="1600" dirty="0" smtClean="0"/>
              <a:t>  </a:t>
            </a:r>
          </a:p>
          <a:p>
            <a:pPr>
              <a:buNone/>
            </a:pPr>
            <a:r>
              <a:rPr lang="en-US" sz="1600" dirty="0" smtClean="0">
                <a:hlinkClick r:id="rId2"/>
              </a:rPr>
              <a:t>http://</a:t>
            </a:r>
            <a:r>
              <a:rPr lang="ru-RU" sz="1600" dirty="0" err="1" smtClean="0">
                <a:hlinkClick r:id="rId2"/>
              </a:rPr>
              <a:t>тибож.рф</a:t>
            </a:r>
            <a:r>
              <a:rPr lang="ru-RU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>
                <a:hlinkClick r:id="rId3"/>
              </a:rPr>
              <a:t>http://tibozh.ru/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Директор фонда:</a:t>
            </a:r>
            <a:r>
              <a:rPr lang="ru-RU" sz="1600" dirty="0" smtClean="0"/>
              <a:t> Сорокин Станислав Викторович</a:t>
            </a:r>
          </a:p>
          <a:p>
            <a:pPr>
              <a:buNone/>
            </a:pPr>
            <a:r>
              <a:rPr lang="en-US" sz="1600" b="1" dirty="0" smtClean="0"/>
              <a:t>e</a:t>
            </a:r>
            <a:r>
              <a:rPr lang="ru-RU" sz="1600" b="1" dirty="0" smtClean="0"/>
              <a:t>-</a:t>
            </a:r>
            <a:r>
              <a:rPr lang="en-US" sz="1600" b="1" dirty="0" smtClean="0"/>
              <a:t>mail</a:t>
            </a:r>
            <a:r>
              <a:rPr lang="ru-RU" sz="1600" b="1" dirty="0" smtClean="0"/>
              <a:t>: </a:t>
            </a:r>
            <a:r>
              <a:rPr lang="ru-RU" sz="1600" u="sng" dirty="0" err="1" smtClean="0">
                <a:hlinkClick r:id="rId4"/>
              </a:rPr>
              <a:t>stansor@mail.ru</a:t>
            </a: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b="1" dirty="0" err="1" smtClean="0"/>
              <a:t>моб</a:t>
            </a:r>
            <a:r>
              <a:rPr lang="ru-RU" sz="1600" b="1" dirty="0" smtClean="0"/>
              <a:t>. тел.:</a:t>
            </a:r>
            <a:r>
              <a:rPr lang="ru-RU" sz="1600" dirty="0" smtClean="0"/>
              <a:t> 8-911-771-45-43 </a:t>
            </a:r>
          </a:p>
          <a:p>
            <a:pPr>
              <a:buNone/>
            </a:pPr>
            <a:r>
              <a:rPr lang="ru-RU" sz="1600" b="1" dirty="0" smtClean="0"/>
              <a:t>Зам. директора по благотворительности: </a:t>
            </a:r>
          </a:p>
          <a:p>
            <a:pPr>
              <a:buNone/>
            </a:pPr>
            <a:r>
              <a:rPr lang="ru-RU" sz="1600" dirty="0" smtClean="0"/>
              <a:t>Сорокина Елена Александровна </a:t>
            </a:r>
          </a:p>
          <a:p>
            <a:pPr>
              <a:buNone/>
            </a:pPr>
            <a:r>
              <a:rPr lang="en-US" sz="1600" b="1" dirty="0" smtClean="0"/>
              <a:t>e-mail: </a:t>
            </a:r>
            <a:r>
              <a:rPr lang="en-US" sz="1600" u="sng" dirty="0" smtClean="0">
                <a:hlinkClick r:id="rId5"/>
              </a:rPr>
              <a:t>blago.2014@mail.ru</a:t>
            </a:r>
            <a:endParaRPr lang="ru-RU" sz="1600" dirty="0" smtClean="0"/>
          </a:p>
          <a:p>
            <a:pPr>
              <a:buNone/>
            </a:pPr>
            <a:r>
              <a:rPr lang="ru-RU" sz="1600" b="1" dirty="0" err="1" smtClean="0"/>
              <a:t>моб</a:t>
            </a:r>
            <a:r>
              <a:rPr lang="en-US" sz="1600" b="1" dirty="0" smtClean="0"/>
              <a:t>. </a:t>
            </a:r>
            <a:r>
              <a:rPr lang="ru-RU" sz="1600" b="1" dirty="0" smtClean="0"/>
              <a:t>тел</a:t>
            </a:r>
            <a:r>
              <a:rPr lang="en-US" sz="1600" b="1" dirty="0" smtClean="0"/>
              <a:t>.:</a:t>
            </a:r>
            <a:r>
              <a:rPr lang="en-US" sz="1600" dirty="0" smtClean="0"/>
              <a:t>8-911-122-64-29</a:t>
            </a:r>
            <a:endParaRPr lang="ru-RU" sz="16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0744" y="341040"/>
            <a:ext cx="1224136" cy="10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5327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24136" cy="10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733256"/>
            <a:ext cx="8229600" cy="7151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55000" lnSpcReduction="20000"/>
          </a:bodyPr>
          <a:lstStyle/>
          <a:p>
            <a:pPr>
              <a:spcBef>
                <a:spcPct val="0"/>
              </a:spcBef>
            </a:pP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4400" dirty="0" smtClean="0"/>
              <a:t> http://tibozh.ru/</a:t>
            </a:r>
            <a:endParaRPr lang="ru-RU" sz="4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944" y="1997224"/>
            <a:ext cx="82296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281565"/>
            <a:ext cx="712879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Суть предложения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За каждую проданную пару обуви ТИБОЖ в магазине торговой сети, вторая пара будет отдана бесплатно нуждающимся некоммерческими организациями Санкт-Петербурга, что будет широко освещаться в СМИ</a:t>
            </a:r>
            <a:endParaRPr lang="ru-RU" sz="2800" b="1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5327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24136" cy="10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733256"/>
            <a:ext cx="8229600" cy="7151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55000" lnSpcReduction="20000"/>
          </a:bodyPr>
          <a:lstStyle/>
          <a:p>
            <a:pPr>
              <a:spcBef>
                <a:spcPct val="0"/>
              </a:spcBef>
            </a:pP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4400" dirty="0" smtClean="0"/>
              <a:t> http://tibozh.ru/</a:t>
            </a:r>
            <a:endParaRPr lang="ru-RU" sz="4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944" y="1997224"/>
            <a:ext cx="82296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281565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Продукт предприятия -  обувь повседневной носки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ЗА ТРИ ГОДА МЫ ПЛАНИРУЕМ: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/>
              <a:t>п</a:t>
            </a:r>
            <a:r>
              <a:rPr lang="ru-RU" dirty="0" smtClean="0"/>
              <a:t>роизвести </a:t>
            </a:r>
            <a:r>
              <a:rPr lang="ru-RU" b="1" dirty="0" smtClean="0"/>
              <a:t>240 000 пар обуви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/>
              <a:t>п</a:t>
            </a:r>
            <a:r>
              <a:rPr lang="ru-RU" dirty="0" smtClean="0"/>
              <a:t>олучить более </a:t>
            </a:r>
            <a:r>
              <a:rPr lang="ru-RU" b="1" dirty="0" smtClean="0"/>
              <a:t>14 000 000 руб. прибыли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на фабрике будет трудится </a:t>
            </a:r>
            <a:r>
              <a:rPr lang="ru-RU" b="1" dirty="0"/>
              <a:t>23 </a:t>
            </a:r>
            <a:r>
              <a:rPr lang="ru-RU" b="1" dirty="0" smtClean="0"/>
              <a:t>инвалида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65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фабрики сегодня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24136" cy="10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733256"/>
            <a:ext cx="8229600" cy="7151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55000" lnSpcReduction="20000"/>
          </a:bodyPr>
          <a:lstStyle/>
          <a:p>
            <a:pPr>
              <a:spcBef>
                <a:spcPct val="0"/>
              </a:spcBef>
            </a:pP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4400" dirty="0" smtClean="0"/>
              <a:t> http://tibozh.ru/</a:t>
            </a:r>
            <a:endParaRPr lang="ru-RU" sz="4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19675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Производство обуви\Фото оборудования\Фото цеха на Свободы 50А\Фото0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8" y="2263552"/>
            <a:ext cx="3970784" cy="43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роизводство обуви\Фото оборудования\Фото цеха на Свободы 50А\Фото08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02" y="2265320"/>
            <a:ext cx="3923126" cy="43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Текущее состояние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600000">
            <a:off x="457200" y="2249424"/>
            <a:ext cx="8229600" cy="4325112"/>
          </a:xfrm>
        </p:spPr>
        <p:txBody>
          <a:bodyPr>
            <a:normAutofit/>
          </a:bodyPr>
          <a:lstStyle/>
          <a:p>
            <a:r>
              <a:rPr lang="ru-RU" dirty="0" smtClean="0"/>
              <a:t>Освоено инвестиций    7461000</a:t>
            </a:r>
          </a:p>
          <a:p>
            <a:pPr algn="r"/>
            <a:r>
              <a:rPr lang="ru-RU" sz="1800" dirty="0" smtClean="0"/>
              <a:t>Покупка оборудования  6720000 рублей</a:t>
            </a:r>
          </a:p>
          <a:p>
            <a:pPr algn="r"/>
            <a:r>
              <a:rPr lang="ru-RU" sz="1800" dirty="0" smtClean="0"/>
              <a:t>Такелаженые работы 217000 рублей</a:t>
            </a:r>
          </a:p>
          <a:p>
            <a:pPr algn="r"/>
            <a:r>
              <a:rPr lang="ru-RU" sz="1800" dirty="0" smtClean="0"/>
              <a:t>Строительный работы 145000 рублей</a:t>
            </a:r>
          </a:p>
          <a:p>
            <a:pPr algn="r"/>
            <a:r>
              <a:rPr lang="ru-RU" sz="1800" dirty="0" smtClean="0"/>
              <a:t>Электротехнические и пуско-наладочные работы 379000 рублей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Дополнительные потребности в инвестициях  3585278</a:t>
            </a:r>
          </a:p>
          <a:p>
            <a:pPr algn="r"/>
            <a:r>
              <a:rPr lang="ru-RU" sz="1800" dirty="0" smtClean="0"/>
              <a:t>В основные средства  2219678  рублей</a:t>
            </a:r>
          </a:p>
          <a:p>
            <a:pPr algn="r"/>
            <a:r>
              <a:rPr lang="ru-RU" sz="1800" dirty="0" smtClean="0"/>
              <a:t>В оборотные средства 1365600 рублей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047" y="476671"/>
            <a:ext cx="12255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14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53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Технологическая уникальность проекта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24136" cy="10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733256"/>
            <a:ext cx="8229600" cy="7151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55000" lnSpcReduction="20000"/>
          </a:bodyPr>
          <a:lstStyle/>
          <a:p>
            <a:pPr>
              <a:spcBef>
                <a:spcPct val="0"/>
              </a:spcBef>
            </a:pP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4400" dirty="0" smtClean="0"/>
              <a:t> http://tibozh.ru/</a:t>
            </a:r>
            <a:endParaRPr lang="ru-RU" sz="4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12776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Обувь будет производиться </a:t>
            </a:r>
            <a:r>
              <a:rPr lang="ru-RU" b="1" dirty="0"/>
              <a:t>на автоматизированной поточной </a:t>
            </a:r>
            <a:r>
              <a:rPr lang="ru-RU" b="1" dirty="0" smtClean="0"/>
              <a:t>линии на немецком оборудовании </a:t>
            </a:r>
            <a:r>
              <a:rPr lang="ru-RU" b="1" dirty="0"/>
              <a:t>фирмы </a:t>
            </a:r>
            <a:r>
              <a:rPr lang="ru-RU" b="1" dirty="0" smtClean="0"/>
              <a:t>«</a:t>
            </a:r>
            <a:r>
              <a:rPr lang="en-US" b="1" dirty="0" err="1" smtClean="0"/>
              <a:t>Desma</a:t>
            </a:r>
            <a:r>
              <a:rPr lang="ru-RU" b="1" dirty="0" smtClean="0"/>
              <a:t>» </a:t>
            </a:r>
          </a:p>
          <a:p>
            <a:pPr algn="ctr"/>
            <a:endParaRPr lang="ru-RU" dirty="0"/>
          </a:p>
          <a:p>
            <a:r>
              <a:rPr lang="ru-RU" u="sng" dirty="0" smtClean="0"/>
              <a:t>Преимущества  «Литьевого способа крепления </a:t>
            </a:r>
            <a:r>
              <a:rPr lang="ru-RU" u="sng" dirty="0"/>
              <a:t>подошвы</a:t>
            </a:r>
            <a:r>
              <a:rPr lang="ru-RU" u="sng" dirty="0" smtClean="0"/>
              <a:t>»: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высокая </a:t>
            </a:r>
            <a:r>
              <a:rPr lang="ru-RU" dirty="0"/>
              <a:t>износостойкость </a:t>
            </a:r>
            <a:r>
              <a:rPr lang="ru-RU" dirty="0" smtClean="0"/>
              <a:t>обуви;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однородность </a:t>
            </a:r>
            <a:r>
              <a:rPr lang="ru-RU" dirty="0"/>
              <a:t>свойств материала по всей площади поверхности </a:t>
            </a:r>
            <a:r>
              <a:rPr lang="ru-RU" dirty="0" smtClean="0"/>
              <a:t>подошвы</a:t>
            </a:r>
            <a:r>
              <a:rPr lang="ru-RU" dirty="0"/>
              <a:t>;</a:t>
            </a: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возможность </a:t>
            </a:r>
            <a:r>
              <a:rPr lang="ru-RU" dirty="0"/>
              <a:t>формировать необходимые свойства обуви в процессе </a:t>
            </a:r>
            <a:r>
              <a:rPr lang="ru-RU" dirty="0" smtClean="0"/>
              <a:t>производства;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малую трудоемкость изготовления готовых деталей и узлов </a:t>
            </a:r>
            <a:r>
              <a:rPr lang="ru-RU" dirty="0" smtClean="0"/>
              <a:t>обуви;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ысокая производительность – до 650 пар в сутки;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изкая себестоимость производства.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53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Технологическая уникальность проекта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24136" cy="10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733256"/>
            <a:ext cx="8229600" cy="7151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55000" lnSpcReduction="20000"/>
          </a:bodyPr>
          <a:lstStyle/>
          <a:p>
            <a:pPr>
              <a:spcBef>
                <a:spcPct val="0"/>
              </a:spcBef>
            </a:pP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4400" dirty="0" smtClean="0"/>
              <a:t> http://tibozh.ru/</a:t>
            </a:r>
            <a:endParaRPr lang="ru-RU" sz="4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1277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Фото цеха и оборудования</a:t>
            </a: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D:\Производство обуви\Фото оборудования\Фото цеха на Свободы 50А\Фото0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12776"/>
            <a:ext cx="3657600" cy="44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53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Социальная уникальность проекта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24136" cy="10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733256"/>
            <a:ext cx="8229600" cy="7151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55000" lnSpcReduction="20000"/>
          </a:bodyPr>
          <a:lstStyle/>
          <a:p>
            <a:pPr>
              <a:spcBef>
                <a:spcPct val="0"/>
              </a:spcBef>
            </a:pP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4400" dirty="0" smtClean="0"/>
              <a:t> http://tibozh.ru/</a:t>
            </a:r>
            <a:endParaRPr lang="ru-RU" sz="4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596844" cy="415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53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«Пара за пару» как  это возможно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24136" cy="10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733256"/>
            <a:ext cx="8229600" cy="7151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55000" lnSpcReduction="20000"/>
          </a:bodyPr>
          <a:lstStyle/>
          <a:p>
            <a:pPr>
              <a:spcBef>
                <a:spcPct val="0"/>
              </a:spcBef>
            </a:pP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4400" dirty="0" smtClean="0"/>
              <a:t> http://tibozh.ru/</a:t>
            </a:r>
            <a:endParaRPr lang="ru-RU" sz="4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670340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Планируемая средняя отпускная стоимость пары обуви проекта 700 рублей</a:t>
            </a:r>
          </a:p>
          <a:p>
            <a:pPr algn="ctr"/>
            <a:endParaRPr lang="ru-RU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При такой цене чистая прибыль проекта за 36 месяцев  составляет   14705188 рублей</a:t>
            </a:r>
          </a:p>
          <a:p>
            <a:pPr algn="just">
              <a:buFont typeface="Arial" pitchFamily="34" charset="0"/>
              <a:buChar char="•"/>
            </a:pPr>
            <a:endParaRPr lang="ru-RU" sz="1600" dirty="0"/>
          </a:p>
          <a:p>
            <a:pPr algn="just">
              <a:buFont typeface="Arial" pitchFamily="34" charset="0"/>
              <a:buChar char="•"/>
            </a:pPr>
            <a:endParaRPr lang="ru-RU" sz="1600" dirty="0" smtClean="0"/>
          </a:p>
          <a:p>
            <a:pPr algn="ctr"/>
            <a:r>
              <a:rPr lang="ru-RU" b="1" dirty="0" smtClean="0"/>
              <a:t>При увеличение средней отпускной цены   пары обуви </a:t>
            </a:r>
          </a:p>
          <a:p>
            <a:pPr algn="ctr"/>
            <a:r>
              <a:rPr lang="ru-RU" b="1" dirty="0" smtClean="0"/>
              <a:t>до  1000 рублей за пару</a:t>
            </a:r>
          </a:p>
          <a:p>
            <a:pPr algn="just">
              <a:buFont typeface="Arial" pitchFamily="34" charset="0"/>
              <a:buChar char="•"/>
            </a:pPr>
            <a:endParaRPr lang="ru-RU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Чистая </a:t>
            </a:r>
            <a:r>
              <a:rPr lang="ru-RU" sz="1600" dirty="0"/>
              <a:t>прибыль проекта за 36 месяцев  </a:t>
            </a:r>
            <a:r>
              <a:rPr lang="ru-RU" sz="1600" dirty="0" smtClean="0"/>
              <a:t>составит    86573414 рублей</a:t>
            </a:r>
          </a:p>
          <a:p>
            <a:pPr algn="just">
              <a:buFont typeface="Arial" pitchFamily="34" charset="0"/>
              <a:buChar char="•"/>
            </a:pPr>
            <a:endParaRPr lang="ru-RU" sz="1600" b="1" dirty="0"/>
          </a:p>
          <a:p>
            <a:pPr algn="ctr"/>
            <a:r>
              <a:rPr lang="ru-RU" sz="2000" b="1" dirty="0" smtClean="0"/>
              <a:t>Что компенсирует стоимость раздаваемой в рамках проекта</a:t>
            </a:r>
            <a:r>
              <a:rPr lang="ru-RU" sz="2000" b="1" dirty="0"/>
              <a:t> </a:t>
            </a:r>
            <a:r>
              <a:rPr lang="ru-RU" sz="2000" b="1" dirty="0" smtClean="0"/>
              <a:t>благотворительной пары обуви </a:t>
            </a:r>
          </a:p>
          <a:p>
            <a:pPr algn="just">
              <a:buFont typeface="Arial" pitchFamily="34" charset="0"/>
              <a:buChar char="•"/>
            </a:pPr>
            <a:endParaRPr lang="ru-RU" sz="1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965</TotalTime>
  <Words>650</Words>
  <Application>Microsoft Office PowerPoint</Application>
  <PresentationFormat>Экран (4:3)</PresentationFormat>
  <Paragraphs>128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    «ПАРА  ЗА  ПАРУ»</vt:lpstr>
      <vt:lpstr>Презентация PowerPoint</vt:lpstr>
      <vt:lpstr>Презентация PowerPoint</vt:lpstr>
      <vt:lpstr>Вид фабрики сегодня</vt:lpstr>
      <vt:lpstr>Текущее состояние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партнерской программы</vt:lpstr>
      <vt:lpstr>Что приобретает партнер  в проекте «ПАРА ЗА ПАРУ»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Сорокин</cp:lastModifiedBy>
  <cp:revision>89</cp:revision>
  <dcterms:created xsi:type="dcterms:W3CDTF">2014-10-22T06:40:33Z</dcterms:created>
  <dcterms:modified xsi:type="dcterms:W3CDTF">2014-10-30T20:39:26Z</dcterms:modified>
</cp:coreProperties>
</file>