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8" r:id="rId9"/>
    <p:sldId id="269" r:id="rId10"/>
    <p:sldId id="262" r:id="rId11"/>
    <p:sldId id="264" r:id="rId12"/>
    <p:sldId id="265" r:id="rId13"/>
    <p:sldId id="267" r:id="rId14"/>
    <p:sldId id="266" r:id="rId15"/>
    <p:sldId id="271" r:id="rId16"/>
    <p:sldId id="272" r:id="rId17"/>
    <p:sldId id="278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3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2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3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4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9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6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6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5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0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2F987-B2FB-C249-867B-34D96C2D9409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3053-38CE-6A45-A68C-5DA75256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4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hyperlink" Target="http://www.navigatum.ru/vmp" TargetMode="External"/><Relationship Id="rId6" Type="http://schemas.openxmlformats.org/officeDocument/2006/relationships/hyperlink" Target="http://www.navigatum.ru/kp" TargetMode="External"/><Relationship Id="rId7" Type="http://schemas.openxmlformats.org/officeDocument/2006/relationships/hyperlink" Target="http://www.navigatum.ru/vseume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xxylAWFo5U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3281370"/>
            <a:ext cx="7772400" cy="1470025"/>
          </a:xfrm>
        </p:spPr>
        <p:txBody>
          <a:bodyPr/>
          <a:lstStyle/>
          <a:p>
            <a:r>
              <a:rPr lang="ru-RU" b="1" dirty="0" smtClean="0"/>
              <a:t>ДНЕВНИК САМООПРЕДЕЛЕНИЯ</a:t>
            </a:r>
            <a:br>
              <a:rPr lang="ru-RU" b="1" dirty="0" smtClean="0"/>
            </a:br>
            <a:r>
              <a:rPr lang="ru-RU" b="1" dirty="0" smtClean="0"/>
              <a:t>для 5-6 классов</a:t>
            </a:r>
            <a:endParaRPr lang="ru-RU" b="1" dirty="0"/>
          </a:p>
        </p:txBody>
      </p:sp>
      <p:pic>
        <p:nvPicPr>
          <p:cNvPr id="4" name="Рисунок 41" descr="Logo_Navigat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1499" y="4990760"/>
            <a:ext cx="4513741" cy="1097884"/>
          </a:xfrm>
          <a:prstGeom prst="rect">
            <a:avLst/>
          </a:prstGeom>
        </p:spPr>
      </p:pic>
      <p:pic>
        <p:nvPicPr>
          <p:cNvPr id="5" name="Изображение 4" descr="1обложк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50438"/>
            <a:ext cx="7658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4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4 + 1</a:t>
            </a:r>
            <a:endParaRPr lang="ru-RU" sz="36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каждого возраста – свой Дневник:</a:t>
            </a:r>
          </a:p>
          <a:p>
            <a:r>
              <a:rPr lang="ru-RU" dirty="0" smtClean="0"/>
              <a:t>5-6 классы</a:t>
            </a:r>
          </a:p>
          <a:p>
            <a:r>
              <a:rPr lang="ru-RU" dirty="0" smtClean="0"/>
              <a:t>7-8 классы</a:t>
            </a:r>
          </a:p>
          <a:p>
            <a:r>
              <a:rPr lang="ru-RU" dirty="0" smtClean="0"/>
              <a:t>9-10 классы</a:t>
            </a:r>
          </a:p>
          <a:p>
            <a:r>
              <a:rPr lang="ru-RU" dirty="0" smtClean="0"/>
              <a:t>11 класс</a:t>
            </a:r>
          </a:p>
          <a:p>
            <a:pPr marL="0" indent="0">
              <a:buNone/>
            </a:pPr>
            <a:r>
              <a:rPr lang="ru-RU" dirty="0" smtClean="0"/>
              <a:t>+ «Дневник профессий»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616" y="5422902"/>
            <a:ext cx="8529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849141"/>
                </a:solidFill>
              </a:rPr>
              <a:t>ДИЗАЙН, СТРУКТУРА, ТЕМЫ И ВОПРОСЫ ДНЕВНИКОВ МЕНЯЮТСЯ: УЧИТЫВАЮТСЯ ВОЗРАСТНЫЕ ПОТРЕБНОСТИ И ОСОБЕННОСТИ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849141"/>
                </a:solidFill>
              </a:rPr>
              <a:t> </a:t>
            </a:r>
          </a:p>
        </p:txBody>
      </p:sp>
      <p:pic>
        <p:nvPicPr>
          <p:cNvPr id="6" name="Picture 3" descr="C:\Users\Инна\Documents\Навигатум\Дневник СО\ге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32707" y="3238666"/>
            <a:ext cx="2311293" cy="2704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20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Users\Инна\Documents\Навигатум\Дневник СО\картинки\devchonka (1)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26" y="1071546"/>
            <a:ext cx="2497777" cy="4624376"/>
          </a:xfrm>
          <a:prstGeom prst="rect">
            <a:avLst/>
          </a:prstGeom>
          <a:noFill/>
        </p:spPr>
      </p:pic>
      <p:pic>
        <p:nvPicPr>
          <p:cNvPr id="6150" name="Picture 6" descr="C:\Users\Инна\Documents\Навигатум\Дневник СО\картинки\!лиса хумка БЕЗ 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1903" y="2250539"/>
            <a:ext cx="3588825" cy="47863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0629" y="173014"/>
            <a:ext cx="838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С каждым возрастом - на его языке</a:t>
            </a:r>
            <a:endParaRPr lang="ru-RU" sz="32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824126" y="873009"/>
            <a:ext cx="2497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Герои в стиле </a:t>
            </a:r>
            <a:r>
              <a:rPr lang="ru-RU" sz="2000" b="1" dirty="0" err="1" smtClean="0"/>
              <a:t>аниме</a:t>
            </a:r>
            <a:endParaRPr lang="ru-RU" sz="2000" b="1" dirty="0" smtClean="0"/>
          </a:p>
        </p:txBody>
      </p:sp>
      <p:sp>
        <p:nvSpPr>
          <p:cNvPr id="151" name="Прямоугольник 150"/>
          <p:cNvSpPr/>
          <p:nvPr/>
        </p:nvSpPr>
        <p:spPr>
          <a:xfrm>
            <a:off x="282986" y="5695922"/>
            <a:ext cx="6320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ОТ ЯРКОЙ ПЕСТРОТЫ ДЛЯ ПЯТИКЛАШЕК – </a:t>
            </a:r>
          </a:p>
          <a:p>
            <a:pPr algn="r"/>
            <a:r>
              <a:rPr lang="ru-RU" sz="2000" dirty="0" smtClean="0"/>
              <a:t>К СТИЛЬНОЙ ЛАКОНИЧНОСТИ ДЛЯ СТАРШЕКЛАССНИКОВ</a:t>
            </a:r>
            <a:endParaRPr lang="ru-RU" sz="2000" dirty="0"/>
          </a:p>
        </p:txBody>
      </p:sp>
      <p:pic>
        <p:nvPicPr>
          <p:cNvPr id="6146" name="Picture 2" descr="C:\Users\Инна\Documents\Навигатум\Дневник СО\!еЖ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518" y="3898956"/>
            <a:ext cx="1108226" cy="1597013"/>
          </a:xfrm>
          <a:prstGeom prst="rect">
            <a:avLst/>
          </a:prstGeom>
          <a:noFill/>
        </p:spPr>
      </p:pic>
      <p:pic>
        <p:nvPicPr>
          <p:cNvPr id="6147" name="Picture 3" descr="C:\Users\Инна\Documents\Навигатум\Дневник СО\!КОАЛ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5242" y="3082696"/>
            <a:ext cx="1638884" cy="2613226"/>
          </a:xfrm>
          <a:prstGeom prst="rect">
            <a:avLst/>
          </a:prstGeom>
          <a:noFill/>
        </p:spPr>
      </p:pic>
      <p:sp>
        <p:nvSpPr>
          <p:cNvPr id="153" name="Прямоугольник 152"/>
          <p:cNvSpPr/>
          <p:nvPr/>
        </p:nvSpPr>
        <p:spPr>
          <a:xfrm>
            <a:off x="162236" y="2659655"/>
            <a:ext cx="1860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Красочный</a:t>
            </a:r>
          </a:p>
          <a:p>
            <a:r>
              <a:rPr lang="ru-RU" sz="2000" b="1" dirty="0" smtClean="0"/>
              <a:t>дизайн 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5079503" y="1273119"/>
            <a:ext cx="3890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«Хуманизация» персонажей-животных (представление в облике человека)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1842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667" y="536655"/>
            <a:ext cx="5182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Не дневник – а СКЕТЧБУК</a:t>
            </a:r>
            <a:endParaRPr lang="ru-RU" sz="36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3" name="Picture 2" descr="C:\Users\Инна\Documents\Навигатум\Дневник СО\Обложка верт превью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055" y="1714489"/>
            <a:ext cx="2777249" cy="3938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02315" y="2003510"/>
            <a:ext cx="48137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Скетчбук</a:t>
            </a:r>
            <a:r>
              <a:rPr lang="ru-RU" sz="3200" dirty="0" smtClean="0"/>
              <a:t> – личный альбом для набросков и заметок. </a:t>
            </a:r>
          </a:p>
          <a:p>
            <a:endParaRPr lang="ru-RU" sz="3200" dirty="0"/>
          </a:p>
          <a:p>
            <a:r>
              <a:rPr lang="ru-RU" sz="3200" dirty="0" smtClean="0"/>
              <a:t>А «</a:t>
            </a:r>
            <a:r>
              <a:rPr lang="ru-RU" sz="3200" i="1" dirty="0" smtClean="0"/>
              <a:t>дневник</a:t>
            </a:r>
            <a:r>
              <a:rPr lang="ru-RU" sz="3200" dirty="0" smtClean="0"/>
              <a:t>» – это что-то школьное, обязательное и назидательное</a:t>
            </a:r>
            <a:endParaRPr lang="en-US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16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603" y="536655"/>
            <a:ext cx="277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000090"/>
                </a:solidFill>
                <a:latin typeface="+mj-lt"/>
              </a:rPr>
              <a:t>Скетчбук</a:t>
            </a:r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 «Я»</a:t>
            </a:r>
            <a:endParaRPr lang="ru-RU" sz="36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597" y="1578877"/>
            <a:ext cx="831679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Скетчбук</a:t>
            </a:r>
            <a:r>
              <a:rPr lang="ru-RU" sz="2800" dirty="0" smtClean="0"/>
              <a:t> – это инструмент для самостоятельного и необязательного заполнения. </a:t>
            </a:r>
          </a:p>
          <a:p>
            <a:endParaRPr lang="ru-RU" sz="2800" dirty="0" smtClean="0"/>
          </a:p>
          <a:p>
            <a:r>
              <a:rPr lang="ru-RU" sz="2800" dirty="0" smtClean="0"/>
              <a:t>Сама его идея противоречит </a:t>
            </a:r>
          </a:p>
          <a:p>
            <a:r>
              <a:rPr lang="ru-RU" sz="2800" dirty="0" smtClean="0"/>
              <a:t>понятиям «задали», </a:t>
            </a:r>
          </a:p>
          <a:p>
            <a:r>
              <a:rPr lang="ru-RU" sz="2800" dirty="0" smtClean="0"/>
              <a:t>«оценивание», «необходимо». </a:t>
            </a:r>
          </a:p>
          <a:p>
            <a:endParaRPr lang="ru-RU" sz="2800" dirty="0" smtClean="0"/>
          </a:p>
          <a:p>
            <a:r>
              <a:rPr lang="ru-RU" sz="2800" dirty="0" smtClean="0"/>
              <a:t>Важно сделать его так, чтобы школьники </a:t>
            </a:r>
            <a:r>
              <a:rPr lang="ru-RU" sz="2800" i="1" dirty="0" smtClean="0"/>
              <a:t>сами</a:t>
            </a:r>
            <a:r>
              <a:rPr lang="ru-RU" sz="2800" dirty="0" smtClean="0"/>
              <a:t> хотели его заполнять, получали от этого очевидную для себя пользу и/или удовольствие. </a:t>
            </a:r>
          </a:p>
          <a:p>
            <a:endParaRPr lang="ru-RU" dirty="0"/>
          </a:p>
        </p:txBody>
      </p:sp>
      <p:pic>
        <p:nvPicPr>
          <p:cNvPr id="5" name="Picture 2" descr="C:\Users\Инна\Documents\Навигатум\Дневник СО\картинки\персонажи-животные\п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74848">
            <a:off x="6146481" y="2196228"/>
            <a:ext cx="3051175" cy="3063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11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йсберг.jpg"/>
          <p:cNvPicPr>
            <a:picLocks noChangeAspect="1"/>
          </p:cNvPicPr>
          <p:nvPr/>
        </p:nvPicPr>
        <p:blipFill rotWithShape="1">
          <a:blip r:embed="rId2" cstate="print"/>
          <a:srcRect l="23712" r="24996"/>
          <a:stretch/>
        </p:blipFill>
        <p:spPr>
          <a:xfrm>
            <a:off x="261456" y="1176456"/>
            <a:ext cx="3230865" cy="550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2369" y="380734"/>
            <a:ext cx="5718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Подводный камень проекта</a:t>
            </a:r>
            <a:endParaRPr lang="ru-RU" sz="36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312" y="2016782"/>
            <a:ext cx="49676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Очень сложно найти баланс между активизирующей самоопределение информацией </a:t>
            </a:r>
          </a:p>
          <a:p>
            <a:r>
              <a:rPr lang="ru-RU" sz="3200" dirty="0" smtClean="0"/>
              <a:t>и развлекательной </a:t>
            </a:r>
          </a:p>
          <a:p>
            <a:r>
              <a:rPr lang="ru-RU" sz="3200" dirty="0" smtClean="0"/>
              <a:t>«упаковкой»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2247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нна\Documents\Навигатум\Дневник СО\картинки\персонажи-животные\ди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5808"/>
            <a:ext cx="2838679" cy="451564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60B53C-1194-724F-A4C6-62FEE957AA3F}"/>
              </a:ext>
            </a:extLst>
          </p:cNvPr>
          <p:cNvSpPr txBox="1"/>
          <p:nvPr/>
        </p:nvSpPr>
        <p:spPr>
          <a:xfrm>
            <a:off x="760473" y="1000109"/>
            <a:ext cx="8185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Закрытые и открытые </a:t>
            </a:r>
            <a:r>
              <a:rPr lang="ru-RU" sz="2400" dirty="0" smtClean="0"/>
              <a:t>вопросы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Проективные кейсы </a:t>
            </a:r>
            <a:r>
              <a:rPr lang="ru-RU" sz="2400" dirty="0" smtClean="0"/>
              <a:t>и </a:t>
            </a:r>
            <a:r>
              <a:rPr lang="ru-RU" sz="2400" dirty="0"/>
              <a:t>проективные </a:t>
            </a:r>
            <a:r>
              <a:rPr lang="ru-RU" sz="2400" dirty="0" smtClean="0"/>
              <a:t>персонажи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Рисунки, раскрывающие смысл фразы (иногда необычным образом)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F63D93-E969-0E43-8758-4B7F96E2E29F}"/>
              </a:ext>
            </a:extLst>
          </p:cNvPr>
          <p:cNvSpPr txBox="1"/>
          <p:nvPr/>
        </p:nvSpPr>
        <p:spPr>
          <a:xfrm>
            <a:off x="2838679" y="2646826"/>
            <a:ext cx="63053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Рекомендации: кино, картины, скульптуры, музыка, книги, спектакли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Цитаты и контр-</a:t>
            </a:r>
            <a:r>
              <a:rPr lang="ru-RU" sz="2500" dirty="0" smtClean="0"/>
              <a:t>цитаты: великие люди дают </a:t>
            </a:r>
            <a:r>
              <a:rPr lang="ru-RU" sz="2500" dirty="0"/>
              <a:t>противоположные рекомендации на одну </a:t>
            </a:r>
            <a:r>
              <a:rPr lang="ru-RU" sz="2500" dirty="0" smtClean="0"/>
              <a:t>тему</a:t>
            </a:r>
            <a:endParaRPr lang="ru-RU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Приемы арт-</a:t>
            </a:r>
            <a:r>
              <a:rPr lang="ru-RU" sz="2500" dirty="0" smtClean="0"/>
              <a:t>терапии: зачеркать</a:t>
            </a:r>
            <a:r>
              <a:rPr lang="ru-RU" sz="2500" dirty="0"/>
              <a:t>, </a:t>
            </a:r>
            <a:r>
              <a:rPr lang="ru-RU" sz="2500" dirty="0" smtClean="0"/>
              <a:t>раскрасить</a:t>
            </a:r>
            <a:endParaRPr lang="ru-RU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err="1" smtClean="0"/>
              <a:t>ТРИЗ</a:t>
            </a:r>
            <a:r>
              <a:rPr lang="ru-RU" sz="2500" dirty="0" err="1"/>
              <a:t>-задачи</a:t>
            </a:r>
            <a:r>
              <a:rPr lang="ru-RU" sz="2500" dirty="0"/>
              <a:t> на творческое </a:t>
            </a:r>
            <a:r>
              <a:rPr lang="ru-RU" sz="2500" dirty="0" smtClean="0"/>
              <a:t>мышление</a:t>
            </a:r>
            <a:endParaRPr lang="ru-RU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Притчи</a:t>
            </a:r>
            <a:r>
              <a:rPr lang="ru-RU" sz="2500" dirty="0" smtClean="0"/>
              <a:t>, </a:t>
            </a:r>
            <a:r>
              <a:rPr lang="ru-RU" sz="2500" dirty="0"/>
              <a:t>фрагменты их книг, фабулы </a:t>
            </a:r>
            <a:r>
              <a:rPr lang="ru-RU" sz="2500" dirty="0" smtClean="0"/>
              <a:t>фильмов - в комиксах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2253" y="126124"/>
            <a:ext cx="759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ИСПОЛЬЗУЕМЫЕ ФОРМАТЫ</a:t>
            </a:r>
            <a:endParaRPr lang="ru-RU" sz="36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56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91387">
            <a:off x="362503" y="1991101"/>
            <a:ext cx="4660466" cy="433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97462" y="312863"/>
            <a:ext cx="759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90"/>
                </a:solidFill>
              </a:rPr>
              <a:t>ИНИЦИИРУЮЩИЕ ЗАДАНИЯ</a:t>
            </a:r>
            <a:endParaRPr lang="ru-RU" sz="3600" dirty="0">
              <a:solidFill>
                <a:srgbClr val="00009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6939">
            <a:off x="4355315" y="1884718"/>
            <a:ext cx="4691587" cy="441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250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291299-8B7E-FA43-A940-9424279D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0090"/>
                </a:solidFill>
              </a:rPr>
              <a:t>Какая эмоция тебе ближе сегодня?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19339AE-3CFF-7D42-931C-A70AD495F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74" y="1174438"/>
            <a:ext cx="7827726" cy="4857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181DE9-CB1C-AC45-AADB-C9397286B4E5}"/>
              </a:ext>
            </a:extLst>
          </p:cNvPr>
          <p:cNvSpPr txBox="1"/>
          <p:nvPr/>
        </p:nvSpPr>
        <p:spPr>
          <a:xfrm>
            <a:off x="18673" y="6168788"/>
            <a:ext cx="9144000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Инициирующие задания</a:t>
            </a:r>
            <a:r>
              <a:rPr lang="ru-RU" sz="2000" dirty="0"/>
              <a:t>:</a:t>
            </a:r>
            <a:r>
              <a:rPr lang="en-US" sz="2000" dirty="0"/>
              <a:t> </a:t>
            </a:r>
            <a:r>
              <a:rPr lang="ru-RU" sz="2000" dirty="0"/>
              <a:t>в процессе их выполнения, узнаешь и задумываешься, </a:t>
            </a:r>
          </a:p>
          <a:p>
            <a:pPr algn="ctr"/>
            <a:r>
              <a:rPr lang="ru-RU" sz="2000" dirty="0"/>
              <a:t>как много существует вариантов казалось бы «обычных» вещей или понятий</a:t>
            </a:r>
          </a:p>
        </p:txBody>
      </p:sp>
    </p:spTree>
    <p:extLst>
      <p:ext uri="{BB962C8B-B14F-4D97-AF65-F5344CB8AC3E}">
        <p14:creationId xmlns:p14="http://schemas.microsoft.com/office/powerpoint/2010/main" val="255640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52" y="620688"/>
            <a:ext cx="840398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4085" y="66690"/>
            <a:ext cx="759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КОМИКСЫ</a:t>
            </a:r>
            <a:endParaRPr lang="ru-RU" sz="30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61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1215">
            <a:off x="431493" y="934671"/>
            <a:ext cx="5725969" cy="528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60111" y="66690"/>
            <a:ext cx="75955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90"/>
                </a:solidFill>
                <a:latin typeface="+mj-lt"/>
              </a:rPr>
              <a:t>РАБОТА С НЕГАТИВНЫМИ ЭМОЦИЯМИ</a:t>
            </a:r>
            <a:endParaRPr lang="ru-RU" sz="32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0405">
            <a:off x="4195525" y="1479108"/>
            <a:ext cx="5261345" cy="48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42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2018-2019 - Разнообразие профориентационных инструментов</a:t>
            </a:r>
            <a:endParaRPr lang="ru-RU" sz="3600" dirty="0">
              <a:solidFill>
                <a:srgbClr val="000090"/>
              </a:solidFill>
            </a:endParaRPr>
          </a:p>
        </p:txBody>
      </p:sp>
      <p:pic>
        <p:nvPicPr>
          <p:cNvPr id="4" name="Рисунок 40" descr="В мире професс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94365"/>
            <a:ext cx="4124769" cy="2311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39" descr="2-Калейдоскоп Професс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855" y="2253949"/>
            <a:ext cx="2580227" cy="3649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1" descr="ВСЕУМЕЛ-пост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545" y="1494365"/>
            <a:ext cx="3757255" cy="2311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6507" y="3911016"/>
            <a:ext cx="2915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/>
              </a:rPr>
              <a:t>www.navigatum.ru/vmp</a:t>
            </a:r>
            <a:endParaRPr lang="en-US" sz="2000" dirty="0" smtClean="0"/>
          </a:p>
          <a:p>
            <a:r>
              <a:rPr lang="ru-RU" sz="2000" dirty="0" smtClean="0"/>
              <a:t>Мультсериал для</a:t>
            </a:r>
          </a:p>
          <a:p>
            <a:r>
              <a:rPr lang="ru-RU" sz="2000" dirty="0" smtClean="0"/>
              <a:t>малышей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03984" y="5903200"/>
            <a:ext cx="375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6"/>
              </a:rPr>
              <a:t>www.navigatum.ru/kp</a:t>
            </a:r>
            <a:endParaRPr lang="ru-RU" sz="2000" dirty="0" smtClean="0"/>
          </a:p>
          <a:p>
            <a:pPr algn="ctr"/>
            <a:r>
              <a:rPr lang="ru-RU" sz="2000" dirty="0" smtClean="0"/>
              <a:t>Мультсериал для школьников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48585" y="3911016"/>
            <a:ext cx="2933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7"/>
              </a:rPr>
              <a:t>www.navigatum.ru/vseumel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Мультсериал для взрослых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400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3510">
            <a:off x="510804" y="1029536"/>
            <a:ext cx="5140442" cy="5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952" y="66690"/>
            <a:ext cx="75955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90"/>
                </a:solidFill>
              </a:rPr>
              <a:t>АЛГОРИТМЫ, БЛОК-СХЕМЫ И СОВЕТЫ</a:t>
            </a:r>
            <a:endParaRPr lang="ru-RU" sz="3200" dirty="0">
              <a:solidFill>
                <a:srgbClr val="00009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96111">
            <a:off x="4383894" y="757138"/>
            <a:ext cx="5639360" cy="52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328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06886">
            <a:off x="4688441" y="523626"/>
            <a:ext cx="4994419" cy="46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09135" y="66690"/>
            <a:ext cx="843486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  <a:latin typeface="+mj-lt"/>
              </a:rPr>
              <a:t>СЛОЖНЫЕ</a:t>
            </a:r>
            <a:r>
              <a:rPr lang="ru-RU" sz="3200" dirty="0" smtClean="0">
                <a:solidFill>
                  <a:srgbClr val="000090"/>
                </a:solidFill>
              </a:rPr>
              <a:t> ВОПРОСЫ ПОД ВИДОМ ПРОСТЫХ</a:t>
            </a:r>
            <a:endParaRPr lang="ru-RU" sz="3200" dirty="0">
              <a:solidFill>
                <a:srgbClr val="00009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5816">
            <a:off x="514253" y="1559951"/>
            <a:ext cx="4788441" cy="435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4131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/>
          <a:srcRect r="50668"/>
          <a:stretch/>
        </p:blipFill>
        <p:spPr bwMode="auto">
          <a:xfrm rot="1006930">
            <a:off x="2459561" y="-1803193"/>
            <a:ext cx="5851043" cy="849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952" y="66690"/>
            <a:ext cx="759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НОВЫЕ ЗНАНИЯ</a:t>
            </a:r>
            <a:endParaRPr lang="ru-RU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9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7" y="311573"/>
            <a:ext cx="8115137" cy="401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697752" y="311573"/>
            <a:ext cx="16991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  <a:latin typeface="+mj-lt"/>
              </a:rPr>
              <a:t>ОТЗЫВЫ</a:t>
            </a:r>
            <a:endParaRPr lang="ru-RU" sz="32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4779">
            <a:off x="98896" y="3929427"/>
            <a:ext cx="8885707" cy="25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0788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946" y="404081"/>
            <a:ext cx="7631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ПРИМИТЕ УЧАСТИЕ В ТЕСТИРОВАНИИ </a:t>
            </a:r>
          </a:p>
          <a:p>
            <a:pPr algn="ctr"/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ДНЕВНИКА-СКЕТЧБУКА</a:t>
            </a:r>
            <a:endParaRPr lang="ru-RU" sz="36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616" y="1928598"/>
            <a:ext cx="82647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Будем признательные за обратную связь, конструктивную критику, полезные идеи по улучшению и </a:t>
            </a:r>
            <a:r>
              <a:rPr lang="ru-RU" sz="2800" dirty="0" err="1" smtClean="0"/>
              <a:t>контенту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1 модуль Скетчбука «Я» для 5-6 классов можно скачать (после заполнения формы) на сайте: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9946" y="5073079"/>
            <a:ext cx="77318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0090"/>
                </a:solidFill>
              </a:rPr>
              <a:t>DSO.NAVIGATUM.RU</a:t>
            </a:r>
            <a:endParaRPr lang="ru-RU" sz="6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2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Личностное самоопределение</a:t>
            </a:r>
            <a:endParaRPr lang="ru-RU" sz="3600" dirty="0">
              <a:solidFill>
                <a:srgbClr val="000090"/>
              </a:solidFill>
            </a:endParaRPr>
          </a:p>
        </p:txBody>
      </p:sp>
      <p:pic>
        <p:nvPicPr>
          <p:cNvPr id="4" name="Изображение 3" descr="Снимок экрана 2018-11-18 в 12.0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736943" cy="2519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4085832"/>
            <a:ext cx="4872701" cy="2246769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https://youtu.be/</a:t>
            </a:r>
            <a:r>
              <a:rPr lang="en-US" sz="2800" dirty="0" smtClean="0">
                <a:hlinkClick r:id="rId3"/>
              </a:rPr>
              <a:t>5xxylAWFo5U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Мультфильмы,</a:t>
            </a:r>
          </a:p>
          <a:p>
            <a:r>
              <a:rPr lang="ru-RU" sz="2800" dirty="0" smtClean="0"/>
              <a:t>Притчи,</a:t>
            </a:r>
          </a:p>
          <a:p>
            <a:r>
              <a:rPr lang="ru-RU" sz="2800" dirty="0" smtClean="0"/>
              <a:t>Беседы о самоопределении</a:t>
            </a:r>
            <a:endParaRPr lang="ru-RU" sz="2800" dirty="0"/>
          </a:p>
        </p:txBody>
      </p:sp>
      <p:pic>
        <p:nvPicPr>
          <p:cNvPr id="6" name="Рисунок 5" descr="Sequence 02">
            <a:extLst>
              <a:ext uri="{FF2B5EF4-FFF2-40B4-BE49-F238E27FC236}">
                <a16:creationId xmlns="" xmlns:a16="http://schemas.microsoft.com/office/drawing/2014/main" id="{4C0BA20F-8587-6940-8FC8-C22AA24491F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3" y="3937061"/>
            <a:ext cx="3751430" cy="23904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921795" y="1969231"/>
            <a:ext cx="25782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Разнообразные</a:t>
            </a:r>
          </a:p>
          <a:p>
            <a:pPr algn="ctr"/>
            <a:r>
              <a:rPr lang="ru-RU" sz="2800" dirty="0" smtClean="0"/>
              <a:t>инструменты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577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Дневник – </a:t>
            </a:r>
            <a:r>
              <a:rPr lang="ru-RU" sz="3600" dirty="0">
                <a:solidFill>
                  <a:srgbClr val="000090"/>
                </a:solidFill>
              </a:rPr>
              <a:t> </a:t>
            </a:r>
            <a:r>
              <a:rPr lang="ru-RU" sz="3600" dirty="0" smtClean="0">
                <a:solidFill>
                  <a:srgbClr val="000090"/>
                </a:solidFill>
              </a:rPr>
              <a:t>еще один инструмент. </a:t>
            </a:r>
            <a:br>
              <a:rPr lang="ru-RU" sz="3600" dirty="0" smtClean="0">
                <a:solidFill>
                  <a:srgbClr val="000090"/>
                </a:solidFill>
              </a:rPr>
            </a:br>
            <a:r>
              <a:rPr lang="ru-RU" sz="3600" dirty="0" smtClean="0">
                <a:solidFill>
                  <a:srgbClr val="000090"/>
                </a:solidFill>
              </a:rPr>
              <a:t>Но </a:t>
            </a:r>
            <a:r>
              <a:rPr lang="ru-RU" sz="3600" dirty="0" smtClean="0">
                <a:solidFill>
                  <a:srgbClr val="000090"/>
                </a:solidFill>
              </a:rPr>
              <a:t>с другим подходом</a:t>
            </a:r>
            <a:endParaRPr lang="ru-RU" sz="36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Попытка </a:t>
            </a:r>
            <a:r>
              <a:rPr lang="ru-RU" dirty="0"/>
              <a:t>уйти от прямой </a:t>
            </a:r>
            <a:r>
              <a:rPr lang="ru-RU" dirty="0" smtClean="0"/>
              <a:t>«передачи знаний»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 возможности получения «смыслов» через </a:t>
            </a:r>
            <a:r>
              <a:rPr lang="ru-RU" b="1" dirty="0" smtClean="0"/>
              <a:t>самостоятельную</a:t>
            </a:r>
            <a:r>
              <a:rPr lang="ru-RU" dirty="0" smtClean="0"/>
              <a:t> работу школьника.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Школьник сам: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Ставит себе задачи в работе с Дневником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Определяет продолжительность, интенсивность и глубину </a:t>
            </a:r>
            <a:r>
              <a:rPr lang="ru-RU" dirty="0"/>
              <a:t>работы </a:t>
            </a:r>
            <a:r>
              <a:rPr lang="ru-RU" dirty="0" smtClean="0"/>
              <a:t>«над </a:t>
            </a:r>
            <a:r>
              <a:rPr lang="ru-RU" dirty="0" smtClean="0"/>
              <a:t>собой»</a:t>
            </a:r>
          </a:p>
          <a:p>
            <a:pPr marL="0" indent="0">
              <a:buNone/>
            </a:pPr>
            <a:r>
              <a:rPr lang="ru-RU" dirty="0" smtClean="0"/>
              <a:t>- Оценивает результат своей работы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Мы перестаем рассказывать школьнику «какой он», а даем инструмент, позволяющий разобраться самому.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36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XXI </a:t>
            </a:r>
            <a:r>
              <a:rPr lang="ru-RU" sz="3600" dirty="0" smtClean="0">
                <a:solidFill>
                  <a:srgbClr val="000090"/>
                </a:solidFill>
              </a:rPr>
              <a:t>век, но печатный «устаревший» формат</a:t>
            </a:r>
            <a:endParaRPr lang="ru-RU" sz="36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422" y="1600200"/>
            <a:ext cx="4376377" cy="4525963"/>
          </a:xfrm>
        </p:spPr>
        <p:txBody>
          <a:bodyPr/>
          <a:lstStyle/>
          <a:p>
            <a:r>
              <a:rPr lang="ru-RU" dirty="0" smtClean="0"/>
              <a:t>Дневник распечатывается в </a:t>
            </a:r>
            <a:br>
              <a:rPr lang="ru-RU" dirty="0" smtClean="0"/>
            </a:br>
            <a:r>
              <a:rPr lang="ru-RU" dirty="0" smtClean="0"/>
              <a:t>ч/б или цвете </a:t>
            </a:r>
          </a:p>
          <a:p>
            <a:r>
              <a:rPr lang="ru-RU" dirty="0" smtClean="0"/>
              <a:t>Ненавязчиво, без принуждения предлагается подростку</a:t>
            </a:r>
            <a:endParaRPr lang="ru-RU" dirty="0"/>
          </a:p>
        </p:txBody>
      </p:sp>
      <p:pic>
        <p:nvPicPr>
          <p:cNvPr id="4" name="Picture 3" descr="C:\Users\Инна\Documents\Навигатум\Дневник СО\скетч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368765">
            <a:off x="558203" y="2134980"/>
            <a:ext cx="3581586" cy="32016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5423" y="5830793"/>
            <a:ext cx="797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90"/>
                </a:solidFill>
              </a:rPr>
              <a:t>Когда закончится этап «обкатки» дневника, он будет переведен в современный онлайн формат</a:t>
            </a:r>
            <a:endParaRPr lang="ru-RU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Как всё работает?</a:t>
            </a:r>
            <a:endParaRPr lang="ru-RU" sz="3600" dirty="0">
              <a:solidFill>
                <a:srgbClr val="000090"/>
              </a:solidFill>
            </a:endParaRPr>
          </a:p>
        </p:txBody>
      </p:sp>
      <p:pic>
        <p:nvPicPr>
          <p:cNvPr id="4" name="Picture 2" descr="C:\Users\Инна\Documents\Навигатум\Дневник СО\картинки\персонажи-животные\Мыши без фон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8589" r="-8589"/>
          <a:stretch>
            <a:fillRect/>
          </a:stretch>
        </p:blipFill>
        <p:spPr bwMode="auto">
          <a:xfrm rot="20116254">
            <a:off x="4928380" y="1224544"/>
            <a:ext cx="4116132" cy="22637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3881" y="1489192"/>
            <a:ext cx="4650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Активизирующие самопознание вопросы растворены в игровых заданиях дневника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881" y="3995907"/>
            <a:ext cx="80429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ЦЕЛЬ ДНЕВНИКА – ЭТО ПОМОЧЬ ПОДРОСТКУ ЗАДАТЬСЯ НЕКОТОРЫМИ ВАЖНЫМИ ВОПРОСАМИ, КОТОРЫЕ ПОМОГУТ ЕМУ ЛУЧШЕ ПОНЯТЬ САМОГО СЕБЯ 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/>
              <a:t>НЕ ТОЛЬКО «УЗНАТЬ О СЕБЕ», </a:t>
            </a:r>
          </a:p>
          <a:p>
            <a:pPr algn="r"/>
            <a:r>
              <a:rPr lang="ru-RU" sz="2400" b="1" dirty="0" smtClean="0"/>
              <a:t>НО И «НАУЧИТЬСЯ УЗНАВАТЬ»</a:t>
            </a:r>
            <a:endParaRPr lang="ru-RU" sz="2300" b="1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3881" y="5696157"/>
            <a:ext cx="3007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Формирует привычку </a:t>
            </a:r>
          </a:p>
          <a:p>
            <a:r>
              <a:rPr lang="ru-RU" sz="2400" dirty="0" err="1" smtClean="0"/>
              <a:t>саморефлексии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505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Спиралевидное движение по 4 модулям</a:t>
            </a:r>
            <a:endParaRPr lang="ru-RU" sz="3600" dirty="0">
              <a:solidFill>
                <a:srgbClr val="00009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D68FE0C3-3F69-7C4B-8CE5-2287AF00F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28925"/>
              </p:ext>
            </p:extLst>
          </p:nvPr>
        </p:nvGraphicFramePr>
        <p:xfrm>
          <a:off x="457200" y="1649048"/>
          <a:ext cx="835503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571">
                  <a:extLst>
                    <a:ext uri="{9D8B030D-6E8A-4147-A177-3AD203B41FA5}">
                      <a16:colId xmlns:a16="http://schemas.microsoft.com/office/drawing/2014/main" xmlns="" val="294202262"/>
                    </a:ext>
                  </a:extLst>
                </a:gridCol>
                <a:gridCol w="4154460">
                  <a:extLst>
                    <a:ext uri="{9D8B030D-6E8A-4147-A177-3AD203B41FA5}">
                      <a16:colId xmlns:a16="http://schemas.microsoft.com/office/drawing/2014/main" xmlns="" val="3907759786"/>
                    </a:ext>
                  </a:extLst>
                </a:gridCol>
              </a:tblGrid>
              <a:tr h="1607210">
                <a:tc>
                  <a:txBody>
                    <a:bodyPr/>
                    <a:lstStyle/>
                    <a:p>
                      <a:pPr algn="r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КАКОЙ Я?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  Изучаем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себя. 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Внешность, привычки,</a:t>
                      </a:r>
                    </a:p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  увлечения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, качества. 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Какие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бывают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какие у меня. 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какие я хочу?</a:t>
                      </a:r>
                    </a:p>
                    <a:p>
                      <a:pPr algn="r"/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КАКОЙ МИР ВОКРУГ МЕНЯ?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Семья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, друзья, учеба, быт,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эмоции, «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как это у других»,  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как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это может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быть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еще, 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правила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, принятые в мире.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7751328"/>
                  </a:ext>
                </a:extLst>
              </a:tr>
              <a:tr h="1607210"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Что для меня дружба?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Что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для меня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...?</a:t>
                      </a:r>
                    </a:p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 Что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такое «добро» и что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такое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зло»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чем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руководствуются другие люди?</a:t>
                      </a:r>
                    </a:p>
                    <a:p>
                      <a:pPr algn="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ЦЕННОСТИ И СМЫСЛЫ</a:t>
                      </a: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Какие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цели ставят себе люди? 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Какие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мне импонируют? 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Какую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цель поставил бы себе я?</a:t>
                      </a:r>
                    </a:p>
                    <a:p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ЦЕЛИ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9161482"/>
                  </a:ext>
                </a:extLst>
              </a:tr>
            </a:tbl>
          </a:graphicData>
        </a:graphic>
      </p:graphicFrame>
      <p:pic>
        <p:nvPicPr>
          <p:cNvPr id="6" name="Рисунок 10" descr="Обнови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68" y="1649048"/>
            <a:ext cx="1167197" cy="11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6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Инна\Documents\Навигатум\Дневник СО\верстка\Меп ДСО 1 модул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1328" y="908720"/>
            <a:ext cx="6342671" cy="5923362"/>
          </a:xfrm>
          <a:prstGeom prst="rect">
            <a:avLst/>
          </a:prstGeom>
          <a:noFill/>
        </p:spPr>
      </p:pic>
      <p:sp>
        <p:nvSpPr>
          <p:cNvPr id="65" name="Прямоугольник 64"/>
          <p:cNvSpPr/>
          <p:nvPr/>
        </p:nvSpPr>
        <p:spPr>
          <a:xfrm>
            <a:off x="884390" y="262389"/>
            <a:ext cx="759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КТО Я И КАКОЙ Я?</a:t>
            </a:r>
            <a:endParaRPr lang="ru-RU" sz="36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6937" y="1158726"/>
            <a:ext cx="2504392" cy="517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«Знакомство с собой», внешность, начальное самопозиционирование, занятия и увлечения, образ жизни, привычки, признаки</a:t>
            </a:r>
          </a:p>
          <a:p>
            <a:pPr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9206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нна\Documents\Навигатум\Дневник СО\верстка\Меп ДСО 2 модул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6658844" cy="6000792"/>
          </a:xfrm>
          <a:prstGeom prst="rect">
            <a:avLst/>
          </a:prstGeom>
          <a:noFill/>
        </p:spPr>
      </p:pic>
      <p:sp>
        <p:nvSpPr>
          <p:cNvPr id="90" name="Заголовок 1"/>
          <p:cNvSpPr txBox="1">
            <a:spLocks/>
          </p:cNvSpPr>
          <p:nvPr/>
        </p:nvSpPr>
        <p:spPr>
          <a:xfrm>
            <a:off x="5536162" y="897992"/>
            <a:ext cx="3321002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/>
            <a:r>
              <a:rPr lang="ru-RU" sz="2800" dirty="0" smtClean="0"/>
              <a:t>Каков мир вокруг?  </a:t>
            </a:r>
          </a:p>
          <a:p>
            <a:pPr lvl="0" algn="r"/>
            <a:r>
              <a:rPr lang="ru-RU" sz="2800" dirty="0" smtClean="0"/>
              <a:t>Как мир может помочь мне? Насколько он гостеприимен? </a:t>
            </a:r>
          </a:p>
          <a:p>
            <a:pPr lvl="0" algn="r"/>
            <a:endParaRPr lang="ru-RU" sz="2800" dirty="0" smtClean="0"/>
          </a:p>
          <a:p>
            <a:pPr lvl="0" algn="r"/>
            <a:r>
              <a:rPr lang="ru-RU" sz="2800" dirty="0" smtClean="0"/>
              <a:t>Как им пользоваться? </a:t>
            </a:r>
          </a:p>
          <a:p>
            <a:pPr lvl="0" algn="r"/>
            <a:r>
              <a:rPr lang="ru-RU" sz="2800" dirty="0" smtClean="0"/>
              <a:t>Чем в этом мире</a:t>
            </a:r>
          </a:p>
          <a:p>
            <a:pPr lvl="0" algn="r"/>
            <a:r>
              <a:rPr lang="ru-RU" sz="2800" dirty="0" smtClean="0"/>
              <a:t>Могу заняться я?</a:t>
            </a:r>
          </a:p>
          <a:p>
            <a:pPr lvl="0" algn="r"/>
            <a:r>
              <a:rPr lang="ru-RU" sz="2800" dirty="0" smtClean="0"/>
              <a:t>Что я могу </a:t>
            </a:r>
          </a:p>
          <a:p>
            <a:pPr lvl="0" algn="r"/>
            <a:r>
              <a:rPr lang="ru-RU" sz="2800" dirty="0" smtClean="0"/>
              <a:t>Дать миру? 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16138" y="96032"/>
            <a:ext cx="759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90"/>
                </a:solidFill>
                <a:latin typeface="+mj-lt"/>
              </a:rPr>
              <a:t>МИР ВОКРУГ МЕНЯ</a:t>
            </a:r>
            <a:endParaRPr lang="ru-RU" sz="36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348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614</Words>
  <Application>Microsoft Macintosh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ДНЕВНИК САМООПРЕДЕЛЕНИЯ для 5-6 классов</vt:lpstr>
      <vt:lpstr>2018-2019 - Разнообразие профориентационных инструментов</vt:lpstr>
      <vt:lpstr>Личностное самоопределение</vt:lpstr>
      <vt:lpstr>Дневник –  еще один инструмент.  Но с другим подходом</vt:lpstr>
      <vt:lpstr>XXI век, но печатный «устаревший» формат</vt:lpstr>
      <vt:lpstr>Как всё работает?</vt:lpstr>
      <vt:lpstr>Спиралевидное движение по 4 модулям</vt:lpstr>
      <vt:lpstr>Презентация PowerPoint</vt:lpstr>
      <vt:lpstr>Презентация PowerPoint</vt:lpstr>
      <vt:lpstr>4 + 1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эмоция тебе ближе сегодня?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САМООПРЕДЕЛЕНИЯ</dc:title>
  <dc:creator>macbookpro</dc:creator>
  <cp:lastModifiedBy>macbookpro</cp:lastModifiedBy>
  <cp:revision>26</cp:revision>
  <dcterms:created xsi:type="dcterms:W3CDTF">2019-03-12T19:26:47Z</dcterms:created>
  <dcterms:modified xsi:type="dcterms:W3CDTF">2019-03-13T05:03:22Z</dcterms:modified>
</cp:coreProperties>
</file>