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2"/>
  </p:notesMasterIdLst>
  <p:sldIdLst>
    <p:sldId id="256" r:id="rId2"/>
    <p:sldId id="259" r:id="rId3"/>
    <p:sldId id="267" r:id="rId4"/>
    <p:sldId id="260" r:id="rId5"/>
    <p:sldId id="258" r:id="rId6"/>
    <p:sldId id="262" r:id="rId7"/>
    <p:sldId id="261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50"/>
    <p:restoredTop sz="94669"/>
  </p:normalViewPr>
  <p:slideViewPr>
    <p:cSldViewPr snapToGrid="0" snapToObjects="1">
      <p:cViewPr varScale="1">
        <p:scale>
          <a:sx n="68" d="100"/>
          <a:sy n="68" d="100"/>
        </p:scale>
        <p:origin x="-3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B3881-D22E-D341-BED6-D165CD92DC78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B619-F624-5245-A05F-D08974670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530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B619-F624-5245-A05F-D089746704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B619-F624-5245-A05F-D089746704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787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43000">
              <a:schemeClr val="bg2">
                <a:shade val="100000"/>
                <a:hueMod val="100000"/>
                <a:satMod val="110000"/>
                <a:lumMod val="130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4671" y="1460665"/>
            <a:ext cx="9144000" cy="39589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5300" b="1" dirty="0" smtClean="0">
                <a:latin typeface="Arial" charset="0"/>
                <a:ea typeface="Arial" charset="0"/>
                <a:cs typeface="Arial" charset="0"/>
              </a:rPr>
              <a:t>Служба социальной и паллиативной помощи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«Ваша сиделка»-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ea typeface="Arial" charset="0"/>
                <a:cs typeface="Arial" charset="0"/>
              </a:rPr>
              <a:t>сеть многофункциональных центров социального </a:t>
            </a:r>
            <a:br>
              <a:rPr lang="ru-RU" sz="3600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sz="3600" dirty="0" smtClean="0">
                <a:latin typeface="Arial" charset="0"/>
                <a:ea typeface="Arial" charset="0"/>
                <a:cs typeface="Arial" charset="0"/>
              </a:rPr>
              <a:t>обслуживания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ea typeface="Arial" charset="0"/>
                <a:cs typeface="Arial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94671" y="5103292"/>
            <a:ext cx="9144000" cy="1030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ru-RU" sz="3400" b="1" dirty="0" smtClean="0">
                <a:latin typeface="Arial" charset="0"/>
                <a:ea typeface="Arial" charset="0"/>
                <a:cs typeface="Arial" charset="0"/>
              </a:rPr>
              <a:t>Руководитель программы - Альфия Галиуллина</a:t>
            </a:r>
            <a:endParaRPr lang="ru-RU" sz="3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Рисунок 19" descr="\\Марат-пк\общая папка\Логотип\C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584" y="112531"/>
            <a:ext cx="245161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286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Марат\Desktop\конкурс 3.jpg"/>
          <p:cNvPicPr>
            <a:picLocks noChangeAspect="1" noChangeArrowheads="1"/>
          </p:cNvPicPr>
          <p:nvPr/>
        </p:nvPicPr>
        <p:blipFill>
          <a:blip r:embed="rId2"/>
          <a:srcRect l="15309" b="4366"/>
          <a:stretch>
            <a:fillRect/>
          </a:stretch>
        </p:blipFill>
        <p:spPr bwMode="auto">
          <a:xfrm>
            <a:off x="450905" y="3623784"/>
            <a:ext cx="5280334" cy="30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Марат\Desktop\сидел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260" y="99998"/>
            <a:ext cx="5916808" cy="329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Марат\Desktop\конкурс 2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t="18032" b="15289"/>
          <a:stretch>
            <a:fillRect/>
          </a:stretch>
        </p:blipFill>
        <p:spPr bwMode="auto">
          <a:xfrm>
            <a:off x="5942260" y="3680231"/>
            <a:ext cx="6001215" cy="308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Марат-пк\фото\Поздравление 23 февраля 2017\20170221_1748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145" y="114065"/>
            <a:ext cx="5280334" cy="3284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120397" y="4543864"/>
            <a:ext cx="11885556" cy="2314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7" y="371918"/>
            <a:ext cx="5197191" cy="967729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Краткая история</a:t>
            </a:r>
            <a:endParaRPr lang="ru-RU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96" y="1404940"/>
            <a:ext cx="1174305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озникнув как Служба по уходу за пожилыми в 2015 году, предприятие  расширило спектр услуг, сегодня это –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многофункциональный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 оказания социальной и паллиативной помощи пожилым, тяжелобольным.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жемесячно сотрудники «Вашей сиделки» ухаживают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90-120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подопечными. Сиделки - женщины и мужчины в возрасте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50-70 года.</a:t>
            </a:r>
          </a:p>
          <a:p>
            <a:pPr>
              <a:defRPr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Служба «Ваша  сиделка» имеет федеральные, региональные награды: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2015:  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звание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Лучший социальный проект России»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2016: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лауреат конкурсов социальных проектов РБ, «Достояние столицы»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2017: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победитель российских конкурсов Фонда Тимченко 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«Активное поколение», ОМК «Начни свое дело»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2018: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победитель конкурсов Фонда Тимченко «Активное поколение»,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Райффайзен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банка «Серебряный возраст»</a:t>
            </a:r>
            <a:endParaRPr lang="ru-RU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942998" y="2994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</p:txBody>
      </p:sp>
      <p:pic>
        <p:nvPicPr>
          <p:cNvPr id="8" name="Рисунок 19" descr="\\Марат-пк\общая папка\Логотип\C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8427" y="188913"/>
            <a:ext cx="18002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18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20397" y="5640778"/>
            <a:ext cx="11885556" cy="10687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7" y="371918"/>
            <a:ext cx="6238200" cy="967729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Актуальность программы</a:t>
            </a:r>
            <a:endParaRPr lang="ru-RU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97" y="1339647"/>
            <a:ext cx="1186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598" y="908761"/>
            <a:ext cx="11577102" cy="655564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« Наш нравственный долг – всемерно поддержать старшее поколение, 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которое внесло огромный вклад в развитие страны.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   пожилых людей должны быть достойные условия… И конечно, нужно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повысить качество медицинского и социального обслуживания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пожилых людей, помочь тем, кто одинок и оказался в сложной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жизненной ситуации»</a:t>
            </a:r>
            <a:r>
              <a:rPr lang="ru-RU" sz="2000" b="1" dirty="0" smtClean="0"/>
              <a:t>.                                                                       В.В.Путин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По данным Башкортостанстата, в нашей республике живут 879 тысяч граждан старше  трудоспособного возраста . </a:t>
            </a:r>
          </a:p>
          <a:p>
            <a:r>
              <a:rPr lang="ru-RU" sz="2400" b="1" dirty="0" smtClean="0"/>
              <a:t>По прогнозу, к 2021 году их численность увеличится до 1,1 млн. человек.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При этом  189 тыс. инвалидов  находятся в нетрудоспособном состоянии, нуждаются в сторонней помощи.</a:t>
            </a:r>
          </a:p>
          <a:p>
            <a:pPr algn="ctr"/>
            <a:r>
              <a:rPr lang="ru-RU" sz="2400" b="1" dirty="0" smtClean="0"/>
              <a:t>Служба социальной и паллиативной помощи создана ради  оказания  помощи  пожилым, тяжелобольным, инвалидам, гармонично сочетая  в своей работе  спектр   благотворительных  и  возмездных  услуг</a:t>
            </a:r>
          </a:p>
          <a:p>
            <a:endParaRPr lang="ru-RU" sz="2400" b="1" dirty="0" smtClean="0"/>
          </a:p>
          <a:p>
            <a:r>
              <a:rPr lang="ru-RU" sz="2000" b="1" dirty="0" smtClean="0"/>
              <a:t> </a:t>
            </a:r>
            <a:endParaRPr lang="ru-RU" sz="2000" b="1" dirty="0"/>
          </a:p>
        </p:txBody>
      </p:sp>
      <p:pic>
        <p:nvPicPr>
          <p:cNvPr id="3074" name="Picture 2" descr="C:\Users\Марат\Pictures\бабушка одна с медаля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687" y="979101"/>
            <a:ext cx="3550041" cy="2734771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1918"/>
            <a:ext cx="6659563" cy="967729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Бизнес-модель </a:t>
            </a:r>
            <a:endParaRPr lang="ru-RU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200" y="1600200"/>
            <a:ext cx="8229600" cy="398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75249" y="4557933"/>
            <a:ext cx="10748433" cy="2124222"/>
          </a:xfrm>
          <a:prstGeom prst="flowChartAlternateProcess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Служба </a:t>
            </a:r>
            <a:r>
              <a:rPr lang="ru-RU" sz="2800" b="1" dirty="0">
                <a:solidFill>
                  <a:schemeClr val="tx2"/>
                </a:solidFill>
              </a:rPr>
              <a:t>социальной и паллиативной  помощи </a:t>
            </a:r>
            <a:r>
              <a:rPr lang="ru-RU" sz="2800" b="1" dirty="0" smtClean="0">
                <a:solidFill>
                  <a:schemeClr val="tx2"/>
                </a:solidFill>
              </a:rPr>
              <a:t>«Ваша сиделка»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Служба социальной помощи «Ваша сиделка»  дает  людям возможность спокойно работать, ездить в командировки и даже отправиться в долгожданный отпуск, приняв на себя  заботу и  полноценный уход  за их больными родственниками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>
            <a:endCxn id="14" idx="2"/>
          </p:cNvCxnSpPr>
          <p:nvPr/>
        </p:nvCxnSpPr>
        <p:spPr>
          <a:xfrm flipH="1" flipV="1">
            <a:off x="3126947" y="3432517"/>
            <a:ext cx="3100692" cy="903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282407" y="3432518"/>
            <a:ext cx="0" cy="903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264151" y="3432517"/>
            <a:ext cx="2736850" cy="903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ссылка на другую страницу 11"/>
          <p:cNvSpPr/>
          <p:nvPr/>
        </p:nvSpPr>
        <p:spPr>
          <a:xfrm>
            <a:off x="5147518" y="1404938"/>
            <a:ext cx="2232248" cy="2027579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Агентство для пожилых </a:t>
            </a:r>
            <a:r>
              <a:rPr lang="ru-RU" sz="2400" b="1" dirty="0" smtClean="0">
                <a:solidFill>
                  <a:schemeClr val="tx1"/>
                </a:solidFill>
              </a:rPr>
              <a:t>: работа  </a:t>
            </a:r>
            <a:r>
              <a:rPr lang="ru-RU" sz="2400" b="1" dirty="0">
                <a:solidFill>
                  <a:schemeClr val="tx1"/>
                </a:solidFill>
              </a:rPr>
              <a:t>по уходу</a:t>
            </a:r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>
            <a:off x="7883821" y="1404938"/>
            <a:ext cx="2568473" cy="2027579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правильного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ухода</a:t>
            </a:r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>
            <a:off x="1674055" y="1404938"/>
            <a:ext cx="2905783" cy="2027579"/>
          </a:xfrm>
          <a:prstGeom prst="flowChartOffpage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Служба сиделок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+ </a:t>
            </a:r>
            <a:r>
              <a:rPr lang="ru-RU" sz="2400" b="1" dirty="0">
                <a:solidFill>
                  <a:schemeClr val="tx1"/>
                </a:solidFill>
              </a:rPr>
              <a:t>удобные </a:t>
            </a:r>
            <a:r>
              <a:rPr lang="ru-RU" sz="2400" b="1" dirty="0" smtClean="0">
                <a:solidFill>
                  <a:schemeClr val="tx1"/>
                </a:solidFill>
              </a:rPr>
              <a:t>для   тяжелобольных,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«лежачих»  людей услуги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208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20397" y="1404938"/>
            <a:ext cx="11885556" cy="12670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" y="188913"/>
            <a:ext cx="7743444" cy="96772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Целевая аудитория </a:t>
            </a:r>
            <a:endParaRPr lang="ru-RU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397" y="1339647"/>
            <a:ext cx="118512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r>
              <a:rPr lang="ru-RU" sz="2800" dirty="0" smtClean="0"/>
              <a:t>. Тяжелобольные, паллиативные больные, не способные себя обслуживать</a:t>
            </a:r>
          </a:p>
          <a:p>
            <a:r>
              <a:rPr lang="ru-RU" sz="2800" b="1" dirty="0" smtClean="0"/>
              <a:t>2. </a:t>
            </a:r>
            <a:r>
              <a:rPr lang="ru-RU" sz="2800" dirty="0" smtClean="0"/>
              <a:t>Пожилые инвалиды</a:t>
            </a:r>
          </a:p>
          <a:p>
            <a:r>
              <a:rPr lang="ru-RU" sz="2800" b="1" dirty="0" smtClean="0"/>
              <a:t>3. </a:t>
            </a:r>
            <a:r>
              <a:rPr lang="ru-RU" sz="2800" dirty="0" smtClean="0"/>
              <a:t>Трудоспособные пенсионеры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Социальный эффект</a:t>
            </a:r>
            <a:r>
              <a:rPr lang="ru-RU" sz="3200" b="1" dirty="0" smtClean="0"/>
              <a:t>:</a:t>
            </a:r>
          </a:p>
          <a:p>
            <a:r>
              <a:rPr lang="ru-RU" altLang="ru-RU" sz="2400" dirty="0" smtClean="0"/>
              <a:t>Новая   модель   современного </a:t>
            </a:r>
          </a:p>
          <a:p>
            <a:r>
              <a:rPr lang="ru-RU" altLang="ru-RU" sz="2400" dirty="0" smtClean="0"/>
              <a:t>предприятия, работающего  с  наиболее </a:t>
            </a:r>
          </a:p>
          <a:p>
            <a:r>
              <a:rPr lang="ru-RU" altLang="ru-RU" sz="2400" dirty="0" smtClean="0"/>
              <a:t>уязвимой группой населения: </a:t>
            </a:r>
            <a:r>
              <a:rPr lang="ru-RU" altLang="ru-RU" sz="2400" b="1" dirty="0" smtClean="0"/>
              <a:t>одновременно</a:t>
            </a:r>
          </a:p>
          <a:p>
            <a:r>
              <a:rPr lang="ru-RU" altLang="ru-RU" sz="2400" b="1" dirty="0" smtClean="0"/>
              <a:t>         с пожилыми (80+)</a:t>
            </a:r>
          </a:p>
          <a:p>
            <a:endParaRPr lang="ru-RU" altLang="ru-RU" sz="2400" b="1" dirty="0" smtClean="0"/>
          </a:p>
          <a:p>
            <a:r>
              <a:rPr lang="ru-RU" altLang="ru-RU" sz="2400" b="1" dirty="0" smtClean="0"/>
              <a:t>         с  трудоспособными пенсионерами</a:t>
            </a:r>
            <a:endParaRPr lang="ru-RU" altLang="ru-RU" sz="2400" dirty="0" smtClean="0"/>
          </a:p>
          <a:p>
            <a:endParaRPr lang="ru-RU" altLang="ru-RU" sz="24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2023" y="3696419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</a:t>
            </a:r>
            <a:endParaRPr lang="en-US" dirty="0"/>
          </a:p>
        </p:txBody>
      </p:sp>
      <p:pic>
        <p:nvPicPr>
          <p:cNvPr id="7" name="Рисунок 19" descr="\\Марат-пк\общая папка\Логотип\C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0971" y="188913"/>
            <a:ext cx="18002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Марат\Pictures\спящая бабушка в очках.jpg"/>
          <p:cNvPicPr>
            <a:picLocks noChangeAspect="1" noChangeArrowheads="1"/>
          </p:cNvPicPr>
          <p:nvPr/>
        </p:nvPicPr>
        <p:blipFill>
          <a:blip r:embed="rId3"/>
          <a:srcRect b="15577"/>
          <a:stretch>
            <a:fillRect/>
          </a:stretch>
        </p:blipFill>
        <p:spPr bwMode="auto">
          <a:xfrm>
            <a:off x="6583851" y="2671948"/>
            <a:ext cx="5422102" cy="2802577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0397" y="4293385"/>
            <a:ext cx="851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0396" y="5633129"/>
            <a:ext cx="12071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Одни получают квалифицированный уход, другие - возможность трудиться и повышать свой образовательный уровень в </a:t>
            </a:r>
            <a:r>
              <a:rPr lang="ru-RU" sz="2400" b="1" dirty="0" smtClean="0">
                <a:solidFill>
                  <a:srgbClr val="FF0000"/>
                </a:solidFill>
              </a:rPr>
              <a:t>Школе правильного ухода. Полученные знания сиделки сразу применяют на практике.     Качество жизни обеих групп улучшается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058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120397" y="1591294"/>
            <a:ext cx="11885556" cy="50167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71918"/>
            <a:ext cx="8004517" cy="967729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Конкурентные преимущества</a:t>
            </a:r>
            <a:endParaRPr lang="ru-RU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373" y="1591294"/>
            <a:ext cx="105802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    </a:t>
            </a:r>
            <a:r>
              <a:rPr lang="ru-RU" sz="2400" b="1" dirty="0" smtClean="0"/>
              <a:t>Работа  сиделок по </a:t>
            </a:r>
            <a:r>
              <a:rPr lang="ru-RU" sz="2400" b="1" dirty="0" smtClean="0">
                <a:solidFill>
                  <a:srgbClr val="FF0000"/>
                </a:solidFill>
              </a:rPr>
              <a:t>любому</a:t>
            </a:r>
            <a:r>
              <a:rPr lang="ru-RU" sz="2400" b="1" dirty="0" smtClean="0"/>
              <a:t> графику и в любом месте необходимости                (в больнице, на дому, с проживанием, в любом селе –деревне - городе)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r>
              <a:rPr lang="ru-RU" sz="4000" dirty="0" smtClean="0">
                <a:solidFill>
                  <a:srgbClr val="FF0000"/>
                </a:solidFill>
              </a:rPr>
              <a:t>.    </a:t>
            </a:r>
            <a:r>
              <a:rPr lang="ru-RU" sz="2400" b="1" dirty="0" smtClean="0"/>
              <a:t>Большой  штат   опытных  сиделок (Уфа - 500,  Благовещенск - 50)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r>
              <a:rPr lang="ru-RU" sz="4000" dirty="0" smtClean="0">
                <a:solidFill>
                  <a:srgbClr val="FF0000"/>
                </a:solidFill>
              </a:rPr>
              <a:t>.     </a:t>
            </a:r>
            <a:r>
              <a:rPr lang="ru-RU" sz="2400" b="1" dirty="0" smtClean="0"/>
              <a:t>Полный контроль и личная ответственность менеджеров   за выполнение договора (на заказе работают двое: менеджер + сиделка)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r>
              <a:rPr lang="ru-RU" sz="4000" dirty="0" smtClean="0"/>
              <a:t>.     </a:t>
            </a:r>
            <a:r>
              <a:rPr lang="ru-RU" sz="2400" b="1" dirty="0" smtClean="0"/>
              <a:t>Уход + широкий спектр   необходимых   и  удобных  для  лежачего подопечного услуг (помывочная бригада, перевозка спецтранспортом и др.)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5.     </a:t>
            </a:r>
            <a:r>
              <a:rPr lang="ru-RU" sz="2400" b="1" dirty="0" smtClean="0"/>
              <a:t>Собственная  инновационная Школа правильного ухода для обучения сиделок</a:t>
            </a:r>
          </a:p>
        </p:txBody>
      </p:sp>
      <p:pic>
        <p:nvPicPr>
          <p:cNvPr id="7" name="Рисунок 19" descr="\\Марат-пк\общая папка\Логотип\C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2609" y="188913"/>
            <a:ext cx="18002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822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120397" y="4865198"/>
            <a:ext cx="11885556" cy="19389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" y="371918"/>
            <a:ext cx="6224133" cy="967729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Команда и партнеры</a:t>
            </a:r>
            <a:endParaRPr lang="ru-RU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92" y="1699900"/>
            <a:ext cx="11349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Анастасия </a:t>
            </a:r>
            <a:r>
              <a:rPr lang="ru-RU" sz="2000" b="1" dirty="0" err="1" smtClean="0">
                <a:solidFill>
                  <a:srgbClr val="FF0000"/>
                </a:solidFill>
              </a:rPr>
              <a:t>Кочина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менеджер, опыт</a:t>
            </a:r>
          </a:p>
          <a:p>
            <a:r>
              <a:rPr lang="ru-RU" sz="2000" b="1" dirty="0" smtClean="0"/>
              <a:t>работы в сфере ухода 3 года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Екатерина </a:t>
            </a:r>
            <a:r>
              <a:rPr lang="ru-RU" sz="2000" b="1" dirty="0" err="1" smtClean="0">
                <a:solidFill>
                  <a:srgbClr val="FF0000"/>
                </a:solidFill>
              </a:rPr>
              <a:t>Самигуллина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менеджер, опыт работы</a:t>
            </a:r>
          </a:p>
          <a:p>
            <a:r>
              <a:rPr lang="ru-RU" sz="2000" b="1" dirty="0" smtClean="0"/>
              <a:t>в сфере ухода 2 года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Алена </a:t>
            </a:r>
            <a:r>
              <a:rPr lang="ru-RU" sz="2000" b="1" dirty="0" err="1" smtClean="0">
                <a:solidFill>
                  <a:srgbClr val="FF0000"/>
                </a:solidFill>
              </a:rPr>
              <a:t>Макулова</a:t>
            </a:r>
            <a:r>
              <a:rPr lang="ru-RU" sz="2000" b="1" dirty="0" smtClean="0"/>
              <a:t>, </a:t>
            </a:r>
          </a:p>
          <a:p>
            <a:r>
              <a:rPr lang="ru-RU" sz="2000" b="1" dirty="0" smtClean="0"/>
              <a:t>региональный менеджер, г. Благовещенск, </a:t>
            </a:r>
          </a:p>
          <a:p>
            <a:r>
              <a:rPr lang="ru-RU" sz="2000" b="1" dirty="0" smtClean="0"/>
              <a:t>личный опыт  работы сиделкой 10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92" y="4865198"/>
            <a:ext cx="11619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Партнеры:</a:t>
            </a:r>
          </a:p>
          <a:p>
            <a:r>
              <a:rPr lang="ru-RU" sz="2000" b="1" dirty="0" smtClean="0"/>
              <a:t>Институт допобразования БГПУ - сертификаты гособразца выпускникам Школы правильного ухода</a:t>
            </a:r>
          </a:p>
          <a:p>
            <a:r>
              <a:rPr lang="ru-RU" sz="2000" b="1" dirty="0" smtClean="0"/>
              <a:t>Партия ЕР - бесплатная аренда зала для Школы правильного ухода</a:t>
            </a:r>
          </a:p>
          <a:p>
            <a:r>
              <a:rPr lang="ru-RU" sz="2000" b="1" dirty="0" smtClean="0"/>
              <a:t>Общественная медицинская палата РБ, Общественный фонд развития города, </a:t>
            </a:r>
            <a:r>
              <a:rPr lang="ru-RU" sz="2000" b="1" dirty="0" smtClean="0"/>
              <a:t>  </a:t>
            </a:r>
            <a:r>
              <a:rPr lang="ru-RU" sz="2000" b="1" dirty="0" smtClean="0"/>
              <a:t>ИА Башинформ, фонд поддержки НКО - информационная поддержка</a:t>
            </a:r>
          </a:p>
          <a:p>
            <a:r>
              <a:rPr lang="ru-RU" sz="2000" b="1" dirty="0" smtClean="0"/>
              <a:t>Ассоциация  работников  патронажа, Фонд «Добрый Петербург», Альянс «Серебряный возраст» и др.</a:t>
            </a:r>
          </a:p>
        </p:txBody>
      </p:sp>
      <p:pic>
        <p:nvPicPr>
          <p:cNvPr id="7" name="Рисунок 19" descr="\\Марат-пк\общая папка\Логотип\C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8427" y="188913"/>
            <a:ext cx="18002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арат\Pictures\алена.jpg"/>
          <p:cNvPicPr>
            <a:picLocks noChangeAspect="1" noChangeArrowheads="1"/>
          </p:cNvPicPr>
          <p:nvPr/>
        </p:nvPicPr>
        <p:blipFill>
          <a:blip r:embed="rId4"/>
          <a:srcRect b="4602"/>
          <a:stretch>
            <a:fillRect/>
          </a:stretch>
        </p:blipFill>
        <p:spPr bwMode="auto">
          <a:xfrm>
            <a:off x="5753686" y="1404939"/>
            <a:ext cx="2826237" cy="330956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20397" y="1825624"/>
            <a:ext cx="12071603" cy="49785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99337" y="1404939"/>
            <a:ext cx="2439228" cy="329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132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4671" y="-549154"/>
            <a:ext cx="9144000" cy="2898459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chemeClr val="accent5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4912" y="2811047"/>
            <a:ext cx="11085340" cy="3814836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Служба  социальной и паллиативной помощи «Ваша сиделка»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ufasidelka.ru           </a:t>
            </a:r>
            <a:r>
              <a:rPr lang="ru-RU" b="1" dirty="0" smtClean="0"/>
              <a:t>   </a:t>
            </a:r>
          </a:p>
          <a:p>
            <a:r>
              <a:rPr lang="en-US" b="1" dirty="0" smtClean="0"/>
              <a:t>vashasidelka@mail.ru </a:t>
            </a:r>
          </a:p>
          <a:p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altLang="ru-RU" sz="2000" b="1" dirty="0" smtClean="0"/>
          </a:p>
          <a:p>
            <a:r>
              <a:rPr lang="ru-RU" altLang="ru-RU" sz="2000" b="1" dirty="0" smtClean="0"/>
              <a:t>г.Уфа, республика Башкортостан</a:t>
            </a:r>
            <a:endParaRPr lang="ru-RU" altLang="ru-RU" sz="2000" dirty="0" smtClean="0"/>
          </a:p>
          <a:p>
            <a:endParaRPr lang="ru-RU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Рисунок 19" descr="\\Марат-пк\общая папка\Логотип\C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3028" y="169863"/>
            <a:ext cx="18002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194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8" descr="C:\Users\Марат\Desktop\манекен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1693" y="182879"/>
            <a:ext cx="5633472" cy="3173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7" descr="C:\Users\Марат\Desktop\IMG_1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068" y="182879"/>
            <a:ext cx="5393846" cy="3173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9" descr="C:\Users\Марат\Desktop\мастер-кла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93" y="3555097"/>
            <a:ext cx="5633471" cy="3232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11" descr="C:\Users\Марат\Desktop\IMG_1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068" y="3555096"/>
            <a:ext cx="5393846" cy="3232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507</Words>
  <Application>Microsoft Office PowerPoint</Application>
  <PresentationFormat>Произвольный</PresentationFormat>
  <Paragraphs>91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Служба социальной и паллиативной помощи «Ваша сиделка»- сеть многофункциональных центров социального  обслуживания </vt:lpstr>
      <vt:lpstr>Краткая история</vt:lpstr>
      <vt:lpstr>Актуальность программы</vt:lpstr>
      <vt:lpstr>Бизнес-модель </vt:lpstr>
      <vt:lpstr>Целевая аудитория </vt:lpstr>
      <vt:lpstr>Конкурентные преимущества</vt:lpstr>
      <vt:lpstr>Команда и партнеры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Yuriy Kravets</dc:creator>
  <cp:lastModifiedBy>Ваша сиделка</cp:lastModifiedBy>
  <cp:revision>51</cp:revision>
  <dcterms:created xsi:type="dcterms:W3CDTF">2018-03-30T08:14:18Z</dcterms:created>
  <dcterms:modified xsi:type="dcterms:W3CDTF">2019-08-22T09:08:42Z</dcterms:modified>
</cp:coreProperties>
</file>